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733" r:id="rId5"/>
    <p:sldMasterId id="2147483714" r:id="rId6"/>
  </p:sldMasterIdLst>
  <p:notesMasterIdLst>
    <p:notesMasterId r:id="rId40"/>
  </p:notesMasterIdLst>
  <p:sldIdLst>
    <p:sldId id="620" r:id="rId7"/>
    <p:sldId id="669" r:id="rId8"/>
    <p:sldId id="603" r:id="rId9"/>
    <p:sldId id="281" r:id="rId10"/>
    <p:sldId id="607" r:id="rId11"/>
    <p:sldId id="527" r:id="rId12"/>
    <p:sldId id="618" r:id="rId13"/>
    <p:sldId id="613" r:id="rId14"/>
    <p:sldId id="522" r:id="rId15"/>
    <p:sldId id="614" r:id="rId16"/>
    <p:sldId id="524" r:id="rId17"/>
    <p:sldId id="615" r:id="rId18"/>
    <p:sldId id="616" r:id="rId19"/>
    <p:sldId id="617" r:id="rId20"/>
    <p:sldId id="297" r:id="rId21"/>
    <p:sldId id="525" r:id="rId22"/>
    <p:sldId id="526" r:id="rId23"/>
    <p:sldId id="619" r:id="rId24"/>
    <p:sldId id="299" r:id="rId25"/>
    <p:sldId id="609" r:id="rId26"/>
    <p:sldId id="301" r:id="rId27"/>
    <p:sldId id="309" r:id="rId28"/>
    <p:sldId id="514" r:id="rId29"/>
    <p:sldId id="509" r:id="rId30"/>
    <p:sldId id="519" r:id="rId31"/>
    <p:sldId id="310" r:id="rId32"/>
    <p:sldId id="515" r:id="rId33"/>
    <p:sldId id="516" r:id="rId34"/>
    <p:sldId id="511" r:id="rId35"/>
    <p:sldId id="520" r:id="rId36"/>
    <p:sldId id="518" r:id="rId37"/>
    <p:sldId id="521" r:id="rId38"/>
    <p:sldId id="523" r:id="rId3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148C10-0A92-0A44-9994-B064F1E52C22}" v="1" dt="2022-06-15T01:12:23.7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94" autoAdjust="0"/>
    <p:restoredTop sz="95781" autoAdjust="0"/>
  </p:normalViewPr>
  <p:slideViewPr>
    <p:cSldViewPr snapToGrid="0">
      <p:cViewPr varScale="1">
        <p:scale>
          <a:sx n="106" d="100"/>
          <a:sy n="106" d="100"/>
        </p:scale>
        <p:origin x="160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viewProps" Target="viewProps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notesMaster" Target="notesMasters/notesMaster1.xml"/><Relationship Id="rId45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theme" Target="theme/theme1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microsoft.com/office/2015/10/relationships/revisionInfo" Target="revisionInfo.xml"/><Relationship Id="rId20" Type="http://schemas.openxmlformats.org/officeDocument/2006/relationships/slide" Target="slides/slide14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hana Choudhury" userId="8bfadc28-a633-41a8-aacf-e9b58948d589" providerId="ADAL" clId="{20148C10-0A92-0A44-9994-B064F1E52C22}"/>
    <pc:docChg chg="addSld delSld modSld">
      <pc:chgData name="Farhana Choudhury" userId="8bfadc28-a633-41a8-aacf-e9b58948d589" providerId="ADAL" clId="{20148C10-0A92-0A44-9994-B064F1E52C22}" dt="2022-06-15T09:35:06.982" v="1" actId="2696"/>
      <pc:docMkLst>
        <pc:docMk/>
      </pc:docMkLst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1670390844" sldId="312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1009190614" sldId="313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3906150419" sldId="320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4131658052" sldId="538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1229554770" sldId="539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2161271545" sldId="541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979396506" sldId="542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4187292229" sldId="543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2591532215" sldId="544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619301540" sldId="545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1534427915" sldId="546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3057552694" sldId="547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76327098" sldId="548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1038577517" sldId="549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811565578" sldId="550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234864999" sldId="583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2024238759" sldId="584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1155488636" sldId="585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2872743046" sldId="586"/>
        </pc:sldMkLst>
      </pc:sldChg>
      <pc:sldChg chg="add del">
        <pc:chgData name="Farhana Choudhury" userId="8bfadc28-a633-41a8-aacf-e9b58948d589" providerId="ADAL" clId="{20148C10-0A92-0A44-9994-B064F1E52C22}" dt="2022-06-15T09:35:06.982" v="1" actId="2696"/>
        <pc:sldMkLst>
          <pc:docMk/>
          <pc:sldMk cId="3407541603" sldId="593"/>
        </pc:sldMkLst>
      </pc:sldChg>
    </pc:docChg>
  </pc:docChgLst>
</pc:chgInfo>
</file>

<file path=ppt/media/image11.png>
</file>

<file path=ppt/media/image13.png>
</file>

<file path=ppt/media/image14.png>
</file>

<file path=ppt/media/image15.png>
</file>

<file path=ppt/media/image18.png>
</file>

<file path=ppt/media/image1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6/6/2023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7">
            <a:extLst>
              <a:ext uri="{FF2B5EF4-FFF2-40B4-BE49-F238E27FC236}">
                <a16:creationId xmlns:a16="http://schemas.microsoft.com/office/drawing/2014/main" id="{AF42608C-B3CF-AF41-A2AD-5D4FE017416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108F6903-07B9-C345-9C52-6A4793687761}" type="slidenum">
              <a:rPr kumimoji="0" lang="en-AU" altLang="en-US" sz="1200">
                <a:solidFill>
                  <a:schemeClr val="tx1"/>
                </a:solidFill>
              </a:rPr>
              <a:pPr/>
              <a:t>4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9218" name="Rectangle 2">
            <a:extLst>
              <a:ext uri="{FF2B5EF4-FFF2-40B4-BE49-F238E27FC236}">
                <a16:creationId xmlns:a16="http://schemas.microsoft.com/office/drawing/2014/main" id="{DC390436-96BC-5840-AE62-79EBB8EF69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D2C3FE28-669E-3847-839D-FCB567FAA7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the </a:t>
            </a:r>
            <a:r>
              <a:rPr lang="en-AU" altLang="en-US" b="1">
                <a:ea typeface="ＭＳ Ｐゴシック" panose="020B0600070205080204" pitchFamily="34" charset="-128"/>
              </a:rPr>
              <a:t>time</a:t>
            </a:r>
            <a:r>
              <a:rPr lang="en-AU" altLang="en-US">
                <a:ea typeface="ＭＳ Ｐゴシック" panose="020B0600070205080204" pitchFamily="34" charset="-128"/>
              </a:rPr>
              <a:t> elapsing before an </a:t>
            </a:r>
            <a:r>
              <a:rPr lang="en-AU" altLang="en-US" b="1">
                <a:ea typeface="ＭＳ Ｐゴシック" panose="020B0600070205080204" pitchFamily="34" charset="-128"/>
              </a:rPr>
              <a:t>event</a:t>
            </a:r>
            <a:r>
              <a:rPr lang="en-AU" altLang="en-US">
                <a:ea typeface="ＭＳ Ｐゴシック" panose="020B0600070205080204" pitchFamily="34" charset="-128"/>
              </a:rPr>
              <a:t> is experienced</a:t>
            </a:r>
          </a:p>
        </p:txBody>
      </p:sp>
    </p:spTree>
    <p:extLst>
      <p:ext uri="{BB962C8B-B14F-4D97-AF65-F5344CB8AC3E}">
        <p14:creationId xmlns:p14="http://schemas.microsoft.com/office/powerpoint/2010/main" val="2700966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7">
            <a:extLst>
              <a:ext uri="{FF2B5EF4-FFF2-40B4-BE49-F238E27FC236}">
                <a16:creationId xmlns:a16="http://schemas.microsoft.com/office/drawing/2014/main" id="{CB8B494B-632B-E641-A9D5-C2831968E13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02719B66-92F2-5E4B-B190-047A0A3CD5B8}" type="slidenum">
              <a:rPr kumimoji="0" lang="en-AU" altLang="en-US" sz="1200">
                <a:solidFill>
                  <a:schemeClr val="tx1"/>
                </a:solidFill>
              </a:rPr>
              <a:pPr/>
              <a:t>15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2A27BD11-319F-0A44-B27B-3785C4906A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63D00CA2-FE10-6A49-9D39-1083A0E542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03109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>
            <a:extLst>
              <a:ext uri="{FF2B5EF4-FFF2-40B4-BE49-F238E27FC236}">
                <a16:creationId xmlns:a16="http://schemas.microsoft.com/office/drawing/2014/main" id="{AF84BC2E-C1BE-A943-A7D6-E2AB87464F6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305FB518-F131-5E47-9EE6-E0FC20757EF9}" type="slidenum">
              <a:rPr kumimoji="0" lang="en-AU" altLang="en-US" sz="1200">
                <a:solidFill>
                  <a:schemeClr val="tx1"/>
                </a:solidFill>
              </a:rPr>
              <a:pPr/>
              <a:t>16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3276558C-6AFE-DC4E-B6CA-E358ADD0BD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5FA4A250-992E-1B4B-9B61-523CCFE350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32308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7">
            <a:extLst>
              <a:ext uri="{FF2B5EF4-FFF2-40B4-BE49-F238E27FC236}">
                <a16:creationId xmlns:a16="http://schemas.microsoft.com/office/drawing/2014/main" id="{E6839962-4267-684E-BB80-3F88962F8C6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A88516E4-B0F3-314A-8242-F58828D9C3FF}" type="slidenum">
              <a:rPr kumimoji="0" lang="en-AU" altLang="en-US" sz="1200">
                <a:solidFill>
                  <a:schemeClr val="tx1"/>
                </a:solidFill>
              </a:rPr>
              <a:pPr/>
              <a:t>17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2BE42E05-6A75-E343-9746-16B63E083A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B4EE2082-8259-0D48-B185-3DB9F32E84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334289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7">
            <a:extLst>
              <a:ext uri="{FF2B5EF4-FFF2-40B4-BE49-F238E27FC236}">
                <a16:creationId xmlns:a16="http://schemas.microsoft.com/office/drawing/2014/main" id="{27441CD6-E6CB-4048-927E-7B8C187E742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C8433CDA-DE31-0D4A-B3F6-23C354BF543D}" type="slidenum">
              <a:rPr kumimoji="0" lang="en-AU" altLang="en-US" sz="1200">
                <a:solidFill>
                  <a:schemeClr val="tx1"/>
                </a:solidFill>
              </a:rPr>
              <a:pPr/>
              <a:t>19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71D0AAAE-115F-4140-B33E-2AA413BA6A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02CC02B4-5A60-3844-B15B-6EE3F98B7C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930722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>
            <a:extLst>
              <a:ext uri="{FF2B5EF4-FFF2-40B4-BE49-F238E27FC236}">
                <a16:creationId xmlns:a16="http://schemas.microsoft.com/office/drawing/2014/main" id="{26B15F76-4637-A544-8CA7-965AF41DC5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646D5147-7F54-0649-A834-02051521CC21}" type="slidenum">
              <a:rPr kumimoji="0" lang="en-AU" altLang="en-US" sz="1200">
                <a:solidFill>
                  <a:schemeClr val="tx1"/>
                </a:solidFill>
              </a:rPr>
              <a:pPr/>
              <a:t>21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FF364D88-4797-EA45-8A25-0D04FAFB4DE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942491D2-4AB2-694E-A251-CC75AEF480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147651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7">
            <a:extLst>
              <a:ext uri="{FF2B5EF4-FFF2-40B4-BE49-F238E27FC236}">
                <a16:creationId xmlns:a16="http://schemas.microsoft.com/office/drawing/2014/main" id="{B2194CA3-A5C8-2D47-8D1A-70994EAB86C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13C5873D-C00F-9D4D-BBD4-68D15E6C9809}" type="slidenum">
              <a:rPr kumimoji="0" lang="en-AU" altLang="en-US" sz="1200">
                <a:solidFill>
                  <a:schemeClr val="tx1"/>
                </a:solidFill>
              </a:rPr>
              <a:pPr/>
              <a:t>22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59394" name="Rectangle 2">
            <a:extLst>
              <a:ext uri="{FF2B5EF4-FFF2-40B4-BE49-F238E27FC236}">
                <a16:creationId xmlns:a16="http://schemas.microsoft.com/office/drawing/2014/main" id="{59D3964B-2676-AD41-8DF4-1EBBE2842E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F10A45F4-2BBF-5F40-B5F8-B18AE85795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130893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7">
            <a:extLst>
              <a:ext uri="{FF2B5EF4-FFF2-40B4-BE49-F238E27FC236}">
                <a16:creationId xmlns:a16="http://schemas.microsoft.com/office/drawing/2014/main" id="{363CE772-38EF-CB49-AF95-CB89FF15FD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492BEA4D-4838-D94A-835A-A70371AA654D}" type="slidenum">
              <a:rPr kumimoji="0" lang="en-AU" altLang="en-US" sz="1200">
                <a:solidFill>
                  <a:schemeClr val="tx1"/>
                </a:solidFill>
              </a:rPr>
              <a:pPr/>
              <a:t>23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61442" name="Rectangle 2">
            <a:extLst>
              <a:ext uri="{FF2B5EF4-FFF2-40B4-BE49-F238E27FC236}">
                <a16:creationId xmlns:a16="http://schemas.microsoft.com/office/drawing/2014/main" id="{E5690217-5B03-294E-9582-A9D4453CC7D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817CE409-14EE-D042-A4E8-39924A925F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456273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>
            <a:extLst>
              <a:ext uri="{FF2B5EF4-FFF2-40B4-BE49-F238E27FC236}">
                <a16:creationId xmlns:a16="http://schemas.microsoft.com/office/drawing/2014/main" id="{FFE6E996-FEE6-7D44-B182-7D747FDDF23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6EDF150A-5B77-4D4E-ACFC-0953269EF3E6}" type="slidenum">
              <a:rPr kumimoji="0" lang="en-AU" altLang="en-US" sz="1200">
                <a:solidFill>
                  <a:schemeClr val="tx1"/>
                </a:solidFill>
              </a:rPr>
              <a:pPr/>
              <a:t>24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63490" name="Rectangle 2">
            <a:extLst>
              <a:ext uri="{FF2B5EF4-FFF2-40B4-BE49-F238E27FC236}">
                <a16:creationId xmlns:a16="http://schemas.microsoft.com/office/drawing/2014/main" id="{23E05B3D-CF53-9D4E-9C28-18E804ED148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>
            <a:extLst>
              <a:ext uri="{FF2B5EF4-FFF2-40B4-BE49-F238E27FC236}">
                <a16:creationId xmlns:a16="http://schemas.microsoft.com/office/drawing/2014/main" id="{7601DCC5-2982-EF4D-9670-9FBDB0BDE9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099865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7">
            <a:extLst>
              <a:ext uri="{FF2B5EF4-FFF2-40B4-BE49-F238E27FC236}">
                <a16:creationId xmlns:a16="http://schemas.microsoft.com/office/drawing/2014/main" id="{A7FADC02-6361-7640-AAF0-5F23FB47220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91ABC1FC-2F33-CE48-A4A0-E1CA0CC3F2BC}" type="slidenum">
              <a:rPr kumimoji="0" lang="en-AU" altLang="en-US" sz="1200">
                <a:solidFill>
                  <a:schemeClr val="tx1"/>
                </a:solidFill>
              </a:rPr>
              <a:pPr/>
              <a:t>25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006CB579-0B2D-984B-8C36-12CA31A2CD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38E06581-31C8-3A4B-9A45-193691203E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863312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7">
            <a:extLst>
              <a:ext uri="{FF2B5EF4-FFF2-40B4-BE49-F238E27FC236}">
                <a16:creationId xmlns:a16="http://schemas.microsoft.com/office/drawing/2014/main" id="{9D40084C-01DB-B34E-87BE-9E01A2E9D48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683642F6-9813-9A40-9D2F-DC4BF6B9DE60}" type="slidenum">
              <a:rPr kumimoji="0" lang="en-AU" altLang="en-US" sz="1200">
                <a:solidFill>
                  <a:schemeClr val="tx1"/>
                </a:solidFill>
              </a:rPr>
              <a:pPr/>
              <a:t>26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67586" name="Rectangle 2">
            <a:extLst>
              <a:ext uri="{FF2B5EF4-FFF2-40B4-BE49-F238E27FC236}">
                <a16:creationId xmlns:a16="http://schemas.microsoft.com/office/drawing/2014/main" id="{42E9FE1F-F827-204F-8B3C-733C5F3B150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id="{F9544E3F-6E3F-4444-94D1-E3C11F3872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52309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7">
            <a:extLst>
              <a:ext uri="{FF2B5EF4-FFF2-40B4-BE49-F238E27FC236}">
                <a16:creationId xmlns:a16="http://schemas.microsoft.com/office/drawing/2014/main" id="{D2A13A07-3F10-C44A-BAC4-B6ABF5697CD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AA82C77B-1FCD-8E4E-B4D3-3AD667AC8101}" type="slidenum">
              <a:rPr kumimoji="0" lang="en-AU" altLang="en-US" sz="1200">
                <a:solidFill>
                  <a:schemeClr val="tx1"/>
                </a:solidFill>
              </a:rPr>
              <a:pPr/>
              <a:t>6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3314" name="Rectangle 2">
            <a:extLst>
              <a:ext uri="{FF2B5EF4-FFF2-40B4-BE49-F238E27FC236}">
                <a16:creationId xmlns:a16="http://schemas.microsoft.com/office/drawing/2014/main" id="{4755BB90-6E39-F944-AB3E-15FC7CF6CC7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DE37514E-D415-184E-A250-ABFF617EFE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588003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>
            <a:extLst>
              <a:ext uri="{FF2B5EF4-FFF2-40B4-BE49-F238E27FC236}">
                <a16:creationId xmlns:a16="http://schemas.microsoft.com/office/drawing/2014/main" id="{E1532131-CF31-A740-A54A-1FE563D5E81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19C27335-13FE-4A42-BE01-6CEB473B4C7F}" type="slidenum">
              <a:rPr kumimoji="0" lang="en-AU" altLang="en-US" sz="1200">
                <a:solidFill>
                  <a:schemeClr val="tx1"/>
                </a:solidFill>
              </a:rPr>
              <a:pPr/>
              <a:t>27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8B5F85EF-43BC-B94A-8768-430E6C83694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AF42C08B-6AE9-5048-B39D-8676A87793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767610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7">
            <a:extLst>
              <a:ext uri="{FF2B5EF4-FFF2-40B4-BE49-F238E27FC236}">
                <a16:creationId xmlns:a16="http://schemas.microsoft.com/office/drawing/2014/main" id="{0A4B65BD-5D64-5443-B7AD-C1624277DEE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933BE964-C3D8-AF49-9F63-169320E20D16}" type="slidenum">
              <a:rPr kumimoji="0" lang="en-AU" altLang="en-US" sz="1200">
                <a:solidFill>
                  <a:schemeClr val="tx1"/>
                </a:solidFill>
              </a:rPr>
              <a:pPr/>
              <a:t>28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71682" name="Rectangle 2">
            <a:extLst>
              <a:ext uri="{FF2B5EF4-FFF2-40B4-BE49-F238E27FC236}">
                <a16:creationId xmlns:a16="http://schemas.microsoft.com/office/drawing/2014/main" id="{C325901B-33EF-EB48-873C-78F3986AAF6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78BB3F95-2D3F-0644-A2A0-29C8D9D83E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54341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7">
            <a:extLst>
              <a:ext uri="{FF2B5EF4-FFF2-40B4-BE49-F238E27FC236}">
                <a16:creationId xmlns:a16="http://schemas.microsoft.com/office/drawing/2014/main" id="{F3D54526-C267-A34B-B707-794D431649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6592E723-7A45-E042-A586-9D64FA7F5BEF}" type="slidenum">
              <a:rPr kumimoji="0" lang="en-AU" altLang="en-US" sz="1200">
                <a:solidFill>
                  <a:schemeClr val="tx1"/>
                </a:solidFill>
              </a:rPr>
              <a:pPr/>
              <a:t>29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73730" name="Rectangle 2">
            <a:extLst>
              <a:ext uri="{FF2B5EF4-FFF2-40B4-BE49-F238E27FC236}">
                <a16:creationId xmlns:a16="http://schemas.microsoft.com/office/drawing/2014/main" id="{19727951-4652-6442-8BF5-8042351143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3CD453DB-87BA-4447-BA40-80083BC1A8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19225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7">
            <a:extLst>
              <a:ext uri="{FF2B5EF4-FFF2-40B4-BE49-F238E27FC236}">
                <a16:creationId xmlns:a16="http://schemas.microsoft.com/office/drawing/2014/main" id="{F6854AE5-5312-7642-AF0A-01C767166AE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C6129F13-9EC0-1344-8A38-085303AD2775}" type="slidenum">
              <a:rPr kumimoji="0" lang="en-AU" altLang="en-US" sz="1200">
                <a:solidFill>
                  <a:schemeClr val="tx1"/>
                </a:solidFill>
              </a:rPr>
              <a:pPr/>
              <a:t>30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75778" name="Rectangle 2">
            <a:extLst>
              <a:ext uri="{FF2B5EF4-FFF2-40B4-BE49-F238E27FC236}">
                <a16:creationId xmlns:a16="http://schemas.microsoft.com/office/drawing/2014/main" id="{6CC631AC-6D81-8847-B1E3-BD386F2F077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D762EF8B-267A-A443-A1CD-1B21584650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298253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>
            <a:extLst>
              <a:ext uri="{FF2B5EF4-FFF2-40B4-BE49-F238E27FC236}">
                <a16:creationId xmlns:a16="http://schemas.microsoft.com/office/drawing/2014/main" id="{045A448B-61C3-AE44-85EF-5E19A5AF9D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89A216C5-3987-5C4C-9B21-62956B893F21}" type="slidenum">
              <a:rPr kumimoji="0" lang="en-AU" altLang="en-US" sz="1200">
                <a:solidFill>
                  <a:schemeClr val="tx1"/>
                </a:solidFill>
              </a:rPr>
              <a:pPr/>
              <a:t>31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77826" name="Rectangle 2">
            <a:extLst>
              <a:ext uri="{FF2B5EF4-FFF2-40B4-BE49-F238E27FC236}">
                <a16:creationId xmlns:a16="http://schemas.microsoft.com/office/drawing/2014/main" id="{0E2C0285-2ABC-A94D-B0EF-DDDF36A71A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6546F437-8FBD-C642-9297-7EB7127BF7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608194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7">
            <a:extLst>
              <a:ext uri="{FF2B5EF4-FFF2-40B4-BE49-F238E27FC236}">
                <a16:creationId xmlns:a16="http://schemas.microsoft.com/office/drawing/2014/main" id="{22FCAA84-6792-334D-96D1-18D3333725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0CC9C322-DC33-7047-8A96-2C765D9DE99C}" type="slidenum">
              <a:rPr kumimoji="0" lang="en-AU" altLang="en-US" sz="1200">
                <a:solidFill>
                  <a:schemeClr val="tx1"/>
                </a:solidFill>
              </a:rPr>
              <a:pPr/>
              <a:t>32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79874" name="Rectangle 2">
            <a:extLst>
              <a:ext uri="{FF2B5EF4-FFF2-40B4-BE49-F238E27FC236}">
                <a16:creationId xmlns:a16="http://schemas.microsoft.com/office/drawing/2014/main" id="{6A7E09D3-D19A-3E46-BE99-910C45FD036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83DD0157-F7FA-2644-A1DA-68EAF8AAB9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522562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>
            <a:extLst>
              <a:ext uri="{FF2B5EF4-FFF2-40B4-BE49-F238E27FC236}">
                <a16:creationId xmlns:a16="http://schemas.microsoft.com/office/drawing/2014/main" id="{BAF47757-37C2-894F-A8EA-5E43A05B67E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A07EFA3C-CD0C-064E-92CF-C2C3567AA138}" type="slidenum">
              <a:rPr kumimoji="0" lang="en-AU" altLang="en-US" sz="1200">
                <a:solidFill>
                  <a:schemeClr val="tx1"/>
                </a:solidFill>
              </a:rPr>
              <a:pPr/>
              <a:t>33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81922" name="Rectangle 2">
            <a:extLst>
              <a:ext uri="{FF2B5EF4-FFF2-40B4-BE49-F238E27FC236}">
                <a16:creationId xmlns:a16="http://schemas.microsoft.com/office/drawing/2014/main" id="{5237172E-8C44-E24C-9474-D63C6C68ED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>
            <a:extLst>
              <a:ext uri="{FF2B5EF4-FFF2-40B4-BE49-F238E27FC236}">
                <a16:creationId xmlns:a16="http://schemas.microsoft.com/office/drawing/2014/main" id="{A4073630-2230-F543-A4EB-C545EF1C9F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0437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7">
            <a:extLst>
              <a:ext uri="{FF2B5EF4-FFF2-40B4-BE49-F238E27FC236}">
                <a16:creationId xmlns:a16="http://schemas.microsoft.com/office/drawing/2014/main" id="{EBF2669E-68FD-0D4B-8EA8-EA78E40FB99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DD5B6D92-EF11-F34F-A5F5-8FDAD2C45181}" type="slidenum">
              <a:rPr kumimoji="0" lang="en-AU" altLang="en-US" sz="1200" smtClean="0">
                <a:solidFill>
                  <a:schemeClr val="tx1"/>
                </a:solidFill>
              </a:rPr>
              <a:pPr/>
              <a:t>8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05474" name="Rectangle 2">
            <a:extLst>
              <a:ext uri="{FF2B5EF4-FFF2-40B4-BE49-F238E27FC236}">
                <a16:creationId xmlns:a16="http://schemas.microsoft.com/office/drawing/2014/main" id="{421432D9-6825-F343-B3FD-06DE2D8897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/>
        </p:spPr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FDA7E13B-61E0-EB4C-A055-6CF950384A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6750" y="4716463"/>
            <a:ext cx="5335588" cy="4467225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alternative</a:t>
            </a:r>
          </a:p>
        </p:txBody>
      </p:sp>
    </p:spTree>
    <p:extLst>
      <p:ext uri="{BB962C8B-B14F-4D97-AF65-F5344CB8AC3E}">
        <p14:creationId xmlns:p14="http://schemas.microsoft.com/office/powerpoint/2010/main" val="2701691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Rectangle 7">
            <a:extLst>
              <a:ext uri="{FF2B5EF4-FFF2-40B4-BE49-F238E27FC236}">
                <a16:creationId xmlns:a16="http://schemas.microsoft.com/office/drawing/2014/main" id="{5432F50E-B8F1-8940-B23D-66E5BDAFE81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D81751F2-DA07-9944-B05C-EADE1639F302}" type="slidenum">
              <a:rPr kumimoji="0" lang="en-AU" altLang="en-US" sz="1200" smtClean="0">
                <a:solidFill>
                  <a:schemeClr val="tx1"/>
                </a:solidFill>
              </a:rPr>
              <a:pPr/>
              <a:t>9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07522" name="Rectangle 2">
            <a:extLst>
              <a:ext uri="{FF2B5EF4-FFF2-40B4-BE49-F238E27FC236}">
                <a16:creationId xmlns:a16="http://schemas.microsoft.com/office/drawing/2014/main" id="{53B01560-ABDC-934E-B325-FAE4AD594C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/>
        </p:spPr>
      </p:sp>
      <p:sp>
        <p:nvSpPr>
          <p:cNvPr id="107523" name="Rectangle 3">
            <a:extLst>
              <a:ext uri="{FF2B5EF4-FFF2-40B4-BE49-F238E27FC236}">
                <a16:creationId xmlns:a16="http://schemas.microsoft.com/office/drawing/2014/main" id="{4956C3F1-4D53-EB46-B440-9143B91A218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6750" y="4716463"/>
            <a:ext cx="5335588" cy="4467225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3591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Rectangle 7">
            <a:extLst>
              <a:ext uri="{FF2B5EF4-FFF2-40B4-BE49-F238E27FC236}">
                <a16:creationId xmlns:a16="http://schemas.microsoft.com/office/drawing/2014/main" id="{BB6142F1-C561-0C4B-A7F6-32EDA1F5D76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88512CE2-8DEC-5549-8B42-16EF192C535E}" type="slidenum">
              <a:rPr kumimoji="0" lang="en-AU" altLang="en-US" sz="1200" smtClean="0">
                <a:solidFill>
                  <a:schemeClr val="tx1"/>
                </a:solidFill>
              </a:rPr>
              <a:pPr/>
              <a:t>10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09570" name="Rectangle 2">
            <a:extLst>
              <a:ext uri="{FF2B5EF4-FFF2-40B4-BE49-F238E27FC236}">
                <a16:creationId xmlns:a16="http://schemas.microsoft.com/office/drawing/2014/main" id="{CF319178-D97D-244B-BDF6-0B6B98BB7C7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/>
        </p:spPr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71747B0F-6FC9-F445-99DF-1817C793A3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6750" y="4716463"/>
            <a:ext cx="5335588" cy="4467225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173570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Rectangle 7">
            <a:extLst>
              <a:ext uri="{FF2B5EF4-FFF2-40B4-BE49-F238E27FC236}">
                <a16:creationId xmlns:a16="http://schemas.microsoft.com/office/drawing/2014/main" id="{03343DD9-5D01-8B40-BE4C-B7626C92CFB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89CB7ACB-1BBB-4C4B-994E-18573D7D0930}" type="slidenum">
              <a:rPr kumimoji="0" lang="en-AU" altLang="en-US" sz="1200" smtClean="0">
                <a:solidFill>
                  <a:schemeClr val="tx1"/>
                </a:solidFill>
              </a:rPr>
              <a:pPr/>
              <a:t>11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11618" name="Rectangle 2">
            <a:extLst>
              <a:ext uri="{FF2B5EF4-FFF2-40B4-BE49-F238E27FC236}">
                <a16:creationId xmlns:a16="http://schemas.microsoft.com/office/drawing/2014/main" id="{994DB7E1-D7E0-084E-8816-3A542E47303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/>
        </p:spPr>
      </p:sp>
      <p:sp>
        <p:nvSpPr>
          <p:cNvPr id="111619" name="Rectangle 3">
            <a:extLst>
              <a:ext uri="{FF2B5EF4-FFF2-40B4-BE49-F238E27FC236}">
                <a16:creationId xmlns:a16="http://schemas.microsoft.com/office/drawing/2014/main" id="{B3DB3570-886F-3B4E-8231-21FBE4BBAE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6750" y="4716463"/>
            <a:ext cx="5335588" cy="4467225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66386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Rectangle 7">
            <a:extLst>
              <a:ext uri="{FF2B5EF4-FFF2-40B4-BE49-F238E27FC236}">
                <a16:creationId xmlns:a16="http://schemas.microsoft.com/office/drawing/2014/main" id="{CB7D9480-5526-A64E-BA9E-676BDCCAD05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2C4556B4-8323-A44C-8C21-18750B13D834}" type="slidenum">
              <a:rPr kumimoji="0" lang="en-AU" altLang="en-US" sz="1200" smtClean="0">
                <a:solidFill>
                  <a:schemeClr val="tx1"/>
                </a:solidFill>
              </a:rPr>
              <a:pPr/>
              <a:t>12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13666" name="Rectangle 2">
            <a:extLst>
              <a:ext uri="{FF2B5EF4-FFF2-40B4-BE49-F238E27FC236}">
                <a16:creationId xmlns:a16="http://schemas.microsoft.com/office/drawing/2014/main" id="{E15B579A-9649-3C48-8960-755CDD6D1E6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/>
        </p:spPr>
      </p:sp>
      <p:sp>
        <p:nvSpPr>
          <p:cNvPr id="113667" name="Rectangle 3">
            <a:extLst>
              <a:ext uri="{FF2B5EF4-FFF2-40B4-BE49-F238E27FC236}">
                <a16:creationId xmlns:a16="http://schemas.microsoft.com/office/drawing/2014/main" id="{1ADA4AFE-BC42-4941-B6E9-524606A0F9F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6750" y="4716463"/>
            <a:ext cx="5335588" cy="4467225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33441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Rectangle 7">
            <a:extLst>
              <a:ext uri="{FF2B5EF4-FFF2-40B4-BE49-F238E27FC236}">
                <a16:creationId xmlns:a16="http://schemas.microsoft.com/office/drawing/2014/main" id="{2CDC8AD5-0637-D742-99CF-C24AEE60770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BFC4081F-24B3-084E-8B53-A2BDC9582EAF}" type="slidenum">
              <a:rPr kumimoji="0" lang="en-AU" altLang="en-US" sz="1200" smtClean="0">
                <a:solidFill>
                  <a:schemeClr val="tx1"/>
                </a:solidFill>
              </a:rPr>
              <a:pPr/>
              <a:t>13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15714" name="Rectangle 2">
            <a:extLst>
              <a:ext uri="{FF2B5EF4-FFF2-40B4-BE49-F238E27FC236}">
                <a16:creationId xmlns:a16="http://schemas.microsoft.com/office/drawing/2014/main" id="{CAD6B56B-1227-D14B-A6E8-99A98265E9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/>
        </p:spPr>
      </p:sp>
      <p:sp>
        <p:nvSpPr>
          <p:cNvPr id="115715" name="Rectangle 3">
            <a:extLst>
              <a:ext uri="{FF2B5EF4-FFF2-40B4-BE49-F238E27FC236}">
                <a16:creationId xmlns:a16="http://schemas.microsoft.com/office/drawing/2014/main" id="{112AEC97-218E-6D45-A536-FF64F6C1B8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6750" y="4716463"/>
            <a:ext cx="5335588" cy="4467225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642212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5" name="Rectangle 7">
            <a:extLst>
              <a:ext uri="{FF2B5EF4-FFF2-40B4-BE49-F238E27FC236}">
                <a16:creationId xmlns:a16="http://schemas.microsoft.com/office/drawing/2014/main" id="{B1DB7D5E-8984-214D-97CA-38A73371540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fld id="{AC9F2801-105F-5A46-A2C6-AEDA697FD06B}" type="slidenum">
              <a:rPr kumimoji="0" lang="en-AU" altLang="en-US" sz="1200" smtClean="0">
                <a:solidFill>
                  <a:schemeClr val="tx1"/>
                </a:solidFill>
              </a:rPr>
              <a:pPr/>
              <a:t>14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18786" name="Rectangle 2">
            <a:extLst>
              <a:ext uri="{FF2B5EF4-FFF2-40B4-BE49-F238E27FC236}">
                <a16:creationId xmlns:a16="http://schemas.microsoft.com/office/drawing/2014/main" id="{35BB1D32-48D3-274E-8794-686BE871028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4075" y="744538"/>
            <a:ext cx="4960938" cy="3722687"/>
          </a:xfrm>
          <a:ln/>
        </p:spPr>
      </p:sp>
      <p:sp>
        <p:nvSpPr>
          <p:cNvPr id="118787" name="Rectangle 3">
            <a:extLst>
              <a:ext uri="{FF2B5EF4-FFF2-40B4-BE49-F238E27FC236}">
                <a16:creationId xmlns:a16="http://schemas.microsoft.com/office/drawing/2014/main" id="{26B201F0-ADC3-D246-9E51-2211EE4BC9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6750" y="4716463"/>
            <a:ext cx="5335588" cy="4467225"/>
          </a:xfrm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53398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15A35-5194-4638-B210-9AAA080525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58925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6FF9F-348C-4F36-8E74-D55D83E5B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90" cy="178785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34533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D5172-1753-4AD4-A614-0EFDF259A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8195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8CC472-DAD0-430B-85AC-71A0179A9C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548087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88518433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7289363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10580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6FAA80-D3AC-4FBF-AAA7-DEDEA87CAB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50003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2BEEA4-40AB-415D-B46A-85326892B4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7526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ABB35-20F7-4828-9D1B-004E52E7BC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1563014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A09848-F279-4869-99E6-5BED257317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706255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41787590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772773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688341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8218E7A-18E9-45A4-891D-3DD1BFEC5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192377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301B275B-012E-4D14-BF63-C7C7BD0F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0949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DCEFD-E5FA-4450-9247-B76C31B9B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966651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B0DE93E-B778-4905-84E2-BE44AF064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155829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9FAF202-EE4D-4267-B9E4-50CC3D123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34989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1AAED5-DB29-4479-9EF9-D149D9DB35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131418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858D76B-B70B-4628-83AD-F8127CB9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68469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D70BD9DF-0267-4165-8BF0-683D4DD72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717010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497275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FD7C4D-96A1-4890-BE4D-9731D10C0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857615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A83F95E-14E1-48D1-AAFF-D5FCEF424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050636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39937ED-A043-467C-BC73-FCB568393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13550" y="1431531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9967347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C988F7-07F9-41E4-BA78-02D9CDBCB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3416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585850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DE7DD1FB-7E0D-4E9C-AD00-F964798F8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72369948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88AF8A8-DFEF-4FD7-AF75-DA7106AB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4298641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44ACC78-E6EF-4128-AEA2-0639C7784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3208477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709495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00F6E0E-7FBA-403C-AB0D-01103F0CD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2009426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67EF65F-4F61-4DA4-B562-D8B7905ED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308777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2AD36FB3-6540-4547-9F38-FC6276B733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631703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8EF65B-8305-4BF8-9A5F-A221F4F3C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1230655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2B47284-12CB-4D7A-89C3-3835F958A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0722224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D7E4FC5-221E-48E4-8539-A265DC15C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978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1BD9A33D-0BA4-4D58-B6E1-32F74C7B8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8147511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ECE04-B29E-48DA-A2D1-A8320F3123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8400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279266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815D13-951F-496D-97C8-5E3DCE6D40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25776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4935604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6/6/2023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68121259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6/6/2023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2710533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6/6/2023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7123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6/6/2023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783640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661649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7678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6/6/2023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B2C15C-1E44-4ED3-A1B3-29FFBD149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369836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818360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96263230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868034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2162410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53617117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89093112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4045973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736509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395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6/6/2023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960187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6/6/2023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6/6/2023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6/6/2023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6/6/2023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93922047"/>
      </p:ext>
    </p:extLst>
  </p:cSld>
  <p:clrMapOvr>
    <a:masterClrMapping/>
  </p:clrMapOvr>
  <p:hf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6/6/2023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wrap="none"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2976A6-3876-4722-A34E-023446CA57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000" y="2008800"/>
            <a:ext cx="2224800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06055335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2000" y="432000"/>
            <a:ext cx="8276400" cy="5990400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87ED3-461E-437C-A2F0-1C75F10506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3200" y="2008800"/>
            <a:ext cx="222480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8468076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C2D0BF-E1AC-4FDA-A7F2-5D2B0A7C38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9283688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25390-7D36-4F48-A246-EB923818FA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2978176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F91F79-2D61-4906-8BA8-9272B13686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title</a:t>
            </a:r>
            <a:br>
              <a:rPr lang="en-AU" noProof="0" dirty="0"/>
            </a:br>
            <a:endParaRPr lang="en-AU" dirty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114723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716F0-4D4D-47E6-900A-A1C0BC27D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4015552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7588323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12443659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7004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6/6/2023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5420" y="21657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05AA2-8839-43DC-995E-6E860EF5A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8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9683107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3D6EC-468A-4654-B289-D94343C1C3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75954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824677043"/>
      </p:ext>
    </p:extLst>
  </p:cSld>
  <p:clrMapOvr>
    <a:masterClrMapping/>
  </p:clrMapOvr>
  <p:hf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8241314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BDD0C7-83B0-4F4A-A85E-F29353A3C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2164601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5330B-FE77-4BCD-A08E-734DC48FBD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19958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9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47.xml"/><Relationship Id="rId34" Type="http://schemas.openxmlformats.org/officeDocument/2006/relationships/slideLayout" Target="../slideLayouts/slideLayout60.xml"/><Relationship Id="rId42" Type="http://schemas.openxmlformats.org/officeDocument/2006/relationships/slideLayout" Target="../slideLayouts/slideLayout68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5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32" Type="http://schemas.openxmlformats.org/officeDocument/2006/relationships/slideLayout" Target="../slideLayouts/slideLayout58.xml"/><Relationship Id="rId37" Type="http://schemas.openxmlformats.org/officeDocument/2006/relationships/slideLayout" Target="../slideLayouts/slideLayout63.xml"/><Relationship Id="rId40" Type="http://schemas.openxmlformats.org/officeDocument/2006/relationships/slideLayout" Target="../slideLayouts/slideLayout66.xml"/><Relationship Id="rId45" Type="http://schemas.openxmlformats.org/officeDocument/2006/relationships/theme" Target="../theme/theme2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slideLayout" Target="../slideLayouts/slideLayout54.xml"/><Relationship Id="rId36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57.xml"/><Relationship Id="rId44" Type="http://schemas.openxmlformats.org/officeDocument/2006/relationships/slideLayout" Target="../slideLayouts/slideLayout70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slideLayout" Target="../slideLayouts/slideLayout53.xml"/><Relationship Id="rId30" Type="http://schemas.openxmlformats.org/officeDocument/2006/relationships/slideLayout" Target="../slideLayouts/slideLayout56.xml"/><Relationship Id="rId35" Type="http://schemas.openxmlformats.org/officeDocument/2006/relationships/slideLayout" Target="../slideLayouts/slideLayout61.xml"/><Relationship Id="rId43" Type="http://schemas.openxmlformats.org/officeDocument/2006/relationships/slideLayout" Target="../slideLayouts/slideLayout69.xml"/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33" Type="http://schemas.openxmlformats.org/officeDocument/2006/relationships/slideLayout" Target="../slideLayouts/slideLayout59.xml"/><Relationship Id="rId38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46.xml"/><Relationship Id="rId41" Type="http://schemas.openxmlformats.org/officeDocument/2006/relationships/slideLayout" Target="../slideLayouts/slideLayout6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8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73.xml"/><Relationship Id="rId21" Type="http://schemas.openxmlformats.org/officeDocument/2006/relationships/slideLayout" Target="../slideLayouts/slideLayout91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7.xml"/><Relationship Id="rId25" Type="http://schemas.openxmlformats.org/officeDocument/2006/relationships/slideLayout" Target="../slideLayouts/slideLayout95.xml"/><Relationship Id="rId2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86.xml"/><Relationship Id="rId20" Type="http://schemas.openxmlformats.org/officeDocument/2006/relationships/slideLayout" Target="../slideLayouts/slideLayout90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24" Type="http://schemas.openxmlformats.org/officeDocument/2006/relationships/slideLayout" Target="../slideLayouts/slideLayout94.xml"/><Relationship Id="rId5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85.xml"/><Relationship Id="rId23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9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9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Logo">
            <a:extLst>
              <a:ext uri="{FF2B5EF4-FFF2-40B4-BE49-F238E27FC236}">
                <a16:creationId xmlns:a16="http://schemas.microsoft.com/office/drawing/2014/main" id="{10B109AB-C874-4A80-A1E4-F3A3AC0E4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666" r:id="rId2"/>
    <p:sldLayoutId id="2147483806" r:id="rId3"/>
    <p:sldLayoutId id="214748380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807" r:id="rId10"/>
    <p:sldLayoutId id="2147483808" r:id="rId11"/>
    <p:sldLayoutId id="2147483809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816" r:id="rId18"/>
    <p:sldLayoutId id="2147483817" r:id="rId19"/>
    <p:sldLayoutId id="2147483810" r:id="rId20"/>
    <p:sldLayoutId id="2147483671" r:id="rId21"/>
    <p:sldLayoutId id="2147483811" r:id="rId22"/>
    <p:sldLayoutId id="2147483812" r:id="rId23"/>
    <p:sldLayoutId id="2147483813" r:id="rId24"/>
    <p:sldLayoutId id="2147483869" r:id="rId25"/>
    <p:sldLayoutId id="2147483871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Logo">
            <a:extLst>
              <a:ext uri="{FF2B5EF4-FFF2-40B4-BE49-F238E27FC236}">
                <a16:creationId xmlns:a16="http://schemas.microsoft.com/office/drawing/2014/main" id="{B803B149-B41B-499F-9FC0-955850A8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  <p:sldLayoutId id="2147483830" r:id="rId13"/>
    <p:sldLayoutId id="2147483831" r:id="rId14"/>
    <p:sldLayoutId id="2147483832" r:id="rId15"/>
    <p:sldLayoutId id="2147483868" r:id="rId16"/>
    <p:sldLayoutId id="2147483833" r:id="rId17"/>
    <p:sldLayoutId id="2147483834" r:id="rId18"/>
    <p:sldLayoutId id="2147483835" r:id="rId19"/>
    <p:sldLayoutId id="2147483836" r:id="rId20"/>
    <p:sldLayoutId id="2147483837" r:id="rId21"/>
    <p:sldLayoutId id="2147483838" r:id="rId22"/>
    <p:sldLayoutId id="2147483839" r:id="rId23"/>
    <p:sldLayoutId id="2147483840" r:id="rId24"/>
    <p:sldLayoutId id="2147483841" r:id="rId25"/>
    <p:sldLayoutId id="2147483842" r:id="rId26"/>
    <p:sldLayoutId id="2147483843" r:id="rId27"/>
    <p:sldLayoutId id="2147483772" r:id="rId28"/>
    <p:sldLayoutId id="2147483773" r:id="rId29"/>
    <p:sldLayoutId id="2147483774" r:id="rId30"/>
    <p:sldLayoutId id="2147483775" r:id="rId31"/>
    <p:sldLayoutId id="2147483844" r:id="rId32"/>
    <p:sldLayoutId id="2147483845" r:id="rId33"/>
    <p:sldLayoutId id="2147483846" r:id="rId34"/>
    <p:sldLayoutId id="2147483779" r:id="rId35"/>
    <p:sldLayoutId id="2147483780" r:id="rId36"/>
    <p:sldLayoutId id="2147483781" r:id="rId37"/>
    <p:sldLayoutId id="2147483782" r:id="rId38"/>
    <p:sldLayoutId id="2147483783" r:id="rId39"/>
    <p:sldLayoutId id="2147483866" r:id="rId40"/>
    <p:sldLayoutId id="2147483867" r:id="rId41"/>
    <p:sldLayoutId id="2147483847" r:id="rId42"/>
    <p:sldLayoutId id="2147483848" r:id="rId43"/>
    <p:sldLayoutId id="2147483849" r:id="rId44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Background shape">
            <a:extLst>
              <a:ext uri="{FF2B5EF4-FFF2-40B4-BE49-F238E27FC236}">
                <a16:creationId xmlns:a16="http://schemas.microsoft.com/office/drawing/2014/main" id="{6C02D648-4BAC-4912-B2BF-F533637F5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6/6/2023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Logo">
            <a:extLst>
              <a:ext uri="{FF2B5EF4-FFF2-40B4-BE49-F238E27FC236}">
                <a16:creationId xmlns:a16="http://schemas.microsoft.com/office/drawing/2014/main" id="{306309D1-1A80-489B-9D19-DC11A2F31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864" r:id="rId10"/>
    <p:sldLayoutId id="2147483865" r:id="rId11"/>
    <p:sldLayoutId id="2147483732" r:id="rId12"/>
    <p:sldLayoutId id="2147483850" r:id="rId13"/>
    <p:sldLayoutId id="2147483851" r:id="rId14"/>
    <p:sldLayoutId id="2147483852" r:id="rId15"/>
    <p:sldLayoutId id="2147483853" r:id="rId16"/>
    <p:sldLayoutId id="2147483854" r:id="rId17"/>
    <p:sldLayoutId id="2147483855" r:id="rId18"/>
    <p:sldLayoutId id="2147483856" r:id="rId19"/>
    <p:sldLayoutId id="2147483857" r:id="rId20"/>
    <p:sldLayoutId id="2147483858" r:id="rId21"/>
    <p:sldLayoutId id="2147483797" r:id="rId22"/>
    <p:sldLayoutId id="2147483859" r:id="rId23"/>
    <p:sldLayoutId id="2147483860" r:id="rId24"/>
    <p:sldLayoutId id="2147483861" r:id="rId25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Winter Semester, 2023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2CF1-41DC-B946-BC99-68C5CC88CB8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4179" y="5792476"/>
            <a:ext cx="6471466" cy="134047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Week 1 part 3</a:t>
            </a:r>
          </a:p>
          <a:p>
            <a:endParaRPr lang="en-US" sz="2000" dirty="0">
              <a:cs typeface="Calibri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340E88-7385-2847-BAF7-13E01F07616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4012" y="395288"/>
            <a:ext cx="7940117" cy="887412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COMP90050 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Advanced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79267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>
            <a:extLst>
              <a:ext uri="{FF2B5EF4-FFF2-40B4-BE49-F238E27FC236}">
                <a16:creationId xmlns:a16="http://schemas.microsoft.com/office/drawing/2014/main" id="{C12D129A-972F-8943-9EBC-5269ACF603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Helvetica" pitchFamily="2" charset="0"/>
                <a:ea typeface="ＭＳ Ｐゴシック" panose="020B0600070205080204" pitchFamily="34" charset="-128"/>
              </a:rPr>
              <a:t>RAID 2 (bit level striping)</a:t>
            </a:r>
          </a:p>
        </p:txBody>
      </p:sp>
      <p:grpSp>
        <p:nvGrpSpPr>
          <p:cNvPr id="108546" name="Group 3">
            <a:extLst>
              <a:ext uri="{FF2B5EF4-FFF2-40B4-BE49-F238E27FC236}">
                <a16:creationId xmlns:a16="http://schemas.microsoft.com/office/drawing/2014/main" id="{1EA657B7-E843-384B-9575-028F9B8922B1}"/>
              </a:ext>
            </a:extLst>
          </p:cNvPr>
          <p:cNvGrpSpPr>
            <a:grpSpLocks/>
          </p:cNvGrpSpPr>
          <p:nvPr/>
        </p:nvGrpSpPr>
        <p:grpSpPr bwMode="auto">
          <a:xfrm>
            <a:off x="828675" y="1658938"/>
            <a:ext cx="1008063" cy="2808287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8564" name="AutoShape 4">
              <a:extLst>
                <a:ext uri="{FF2B5EF4-FFF2-40B4-BE49-F238E27FC236}">
                  <a16:creationId xmlns:a16="http://schemas.microsoft.com/office/drawing/2014/main" id="{D8164694-C5C9-6147-A376-7D99D81294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08565" name="Group 5">
              <a:extLst>
                <a:ext uri="{FF2B5EF4-FFF2-40B4-BE49-F238E27FC236}">
                  <a16:creationId xmlns:a16="http://schemas.microsoft.com/office/drawing/2014/main" id="{EFF5D271-D415-D846-8F30-C899A4A6633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08570" name="Oval 6">
                <a:extLst>
                  <a:ext uri="{FF2B5EF4-FFF2-40B4-BE49-F238E27FC236}">
                    <a16:creationId xmlns:a16="http://schemas.microsoft.com/office/drawing/2014/main" id="{9F556209-3419-5743-9D8C-4016ACBC12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8571" name="Oval 7">
                <a:extLst>
                  <a:ext uri="{FF2B5EF4-FFF2-40B4-BE49-F238E27FC236}">
                    <a16:creationId xmlns:a16="http://schemas.microsoft.com/office/drawing/2014/main" id="{9892E9E3-68DF-494B-82FF-6DD82C69C8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8572" name="Oval 8">
                <a:extLst>
                  <a:ext uri="{FF2B5EF4-FFF2-40B4-BE49-F238E27FC236}">
                    <a16:creationId xmlns:a16="http://schemas.microsoft.com/office/drawing/2014/main" id="{87542577-B096-F245-89F1-D20F117FE6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8573" name="Oval 9">
                <a:extLst>
                  <a:ext uri="{FF2B5EF4-FFF2-40B4-BE49-F238E27FC236}">
                    <a16:creationId xmlns:a16="http://schemas.microsoft.com/office/drawing/2014/main" id="{EE704416-3A99-1D49-B0D6-D5BA52B2CD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08566" name="Text Box 10">
              <a:extLst>
                <a:ext uri="{FF2B5EF4-FFF2-40B4-BE49-F238E27FC236}">
                  <a16:creationId xmlns:a16="http://schemas.microsoft.com/office/drawing/2014/main" id="{16CB2DD0-3689-2946-B1E6-6D97ACEF95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b0</a:t>
              </a:r>
            </a:p>
          </p:txBody>
        </p:sp>
        <p:sp>
          <p:nvSpPr>
            <p:cNvPr id="108567" name="Text Box 11">
              <a:extLst>
                <a:ext uri="{FF2B5EF4-FFF2-40B4-BE49-F238E27FC236}">
                  <a16:creationId xmlns:a16="http://schemas.microsoft.com/office/drawing/2014/main" id="{934E2925-4680-D04F-9975-009589B27D6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b2</a:t>
              </a:r>
            </a:p>
          </p:txBody>
        </p:sp>
        <p:sp>
          <p:nvSpPr>
            <p:cNvPr id="108568" name="Text Box 12">
              <a:extLst>
                <a:ext uri="{FF2B5EF4-FFF2-40B4-BE49-F238E27FC236}">
                  <a16:creationId xmlns:a16="http://schemas.microsoft.com/office/drawing/2014/main" id="{9460E1C6-C89F-F544-8BBB-1B2E0F33FB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b4</a:t>
              </a:r>
            </a:p>
          </p:txBody>
        </p:sp>
        <p:sp>
          <p:nvSpPr>
            <p:cNvPr id="108569" name="Text Box 13">
              <a:extLst>
                <a:ext uri="{FF2B5EF4-FFF2-40B4-BE49-F238E27FC236}">
                  <a16:creationId xmlns:a16="http://schemas.microsoft.com/office/drawing/2014/main" id="{10232648-B1CD-B745-AA9B-E0FD07973A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b6</a:t>
              </a:r>
            </a:p>
          </p:txBody>
        </p:sp>
      </p:grpSp>
      <p:grpSp>
        <p:nvGrpSpPr>
          <p:cNvPr id="108547" name="Group 14">
            <a:extLst>
              <a:ext uri="{FF2B5EF4-FFF2-40B4-BE49-F238E27FC236}">
                <a16:creationId xmlns:a16="http://schemas.microsoft.com/office/drawing/2014/main" id="{5B42126D-5D87-B948-BF0D-B3EE729F4085}"/>
              </a:ext>
            </a:extLst>
          </p:cNvPr>
          <p:cNvGrpSpPr>
            <a:grpSpLocks/>
          </p:cNvGrpSpPr>
          <p:nvPr/>
        </p:nvGrpSpPr>
        <p:grpSpPr bwMode="auto">
          <a:xfrm>
            <a:off x="2701925" y="1730375"/>
            <a:ext cx="1008063" cy="2808288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8554" name="AutoShape 15">
              <a:extLst>
                <a:ext uri="{FF2B5EF4-FFF2-40B4-BE49-F238E27FC236}">
                  <a16:creationId xmlns:a16="http://schemas.microsoft.com/office/drawing/2014/main" id="{FC7277B5-9044-D84F-85EA-A344206CA9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08555" name="Group 16">
              <a:extLst>
                <a:ext uri="{FF2B5EF4-FFF2-40B4-BE49-F238E27FC236}">
                  <a16:creationId xmlns:a16="http://schemas.microsoft.com/office/drawing/2014/main" id="{AC415727-66FC-9946-B635-E3E6B09F1A9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08560" name="Oval 17">
                <a:extLst>
                  <a:ext uri="{FF2B5EF4-FFF2-40B4-BE49-F238E27FC236}">
                    <a16:creationId xmlns:a16="http://schemas.microsoft.com/office/drawing/2014/main" id="{AC598CBA-39E5-A047-8F75-2BF2DA36A7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8561" name="Oval 18">
                <a:extLst>
                  <a:ext uri="{FF2B5EF4-FFF2-40B4-BE49-F238E27FC236}">
                    <a16:creationId xmlns:a16="http://schemas.microsoft.com/office/drawing/2014/main" id="{9A553F34-1539-F843-9EE2-C2565D1A40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8562" name="Oval 19">
                <a:extLst>
                  <a:ext uri="{FF2B5EF4-FFF2-40B4-BE49-F238E27FC236}">
                    <a16:creationId xmlns:a16="http://schemas.microsoft.com/office/drawing/2014/main" id="{857E1191-98BD-8240-BAEA-6790016849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8563" name="Oval 20">
                <a:extLst>
                  <a:ext uri="{FF2B5EF4-FFF2-40B4-BE49-F238E27FC236}">
                    <a16:creationId xmlns:a16="http://schemas.microsoft.com/office/drawing/2014/main" id="{C9A74D01-E848-F940-B5C2-781E7B8504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08556" name="Text Box 21">
              <a:extLst>
                <a:ext uri="{FF2B5EF4-FFF2-40B4-BE49-F238E27FC236}">
                  <a16:creationId xmlns:a16="http://schemas.microsoft.com/office/drawing/2014/main" id="{40E28416-416A-F14B-B9F9-E9315C215A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b1</a:t>
              </a:r>
            </a:p>
          </p:txBody>
        </p:sp>
        <p:sp>
          <p:nvSpPr>
            <p:cNvPr id="108557" name="Text Box 22">
              <a:extLst>
                <a:ext uri="{FF2B5EF4-FFF2-40B4-BE49-F238E27FC236}">
                  <a16:creationId xmlns:a16="http://schemas.microsoft.com/office/drawing/2014/main" id="{C69D849A-E038-B149-B5CC-0C473AEC52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b3</a:t>
              </a:r>
            </a:p>
          </p:txBody>
        </p:sp>
        <p:sp>
          <p:nvSpPr>
            <p:cNvPr id="108558" name="Text Box 23">
              <a:extLst>
                <a:ext uri="{FF2B5EF4-FFF2-40B4-BE49-F238E27FC236}">
                  <a16:creationId xmlns:a16="http://schemas.microsoft.com/office/drawing/2014/main" id="{C3078C8E-E631-4540-96A8-753C60E847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b5</a:t>
              </a:r>
            </a:p>
          </p:txBody>
        </p:sp>
        <p:sp>
          <p:nvSpPr>
            <p:cNvPr id="108559" name="Text Box 24">
              <a:extLst>
                <a:ext uri="{FF2B5EF4-FFF2-40B4-BE49-F238E27FC236}">
                  <a16:creationId xmlns:a16="http://schemas.microsoft.com/office/drawing/2014/main" id="{F5E92424-22D2-3940-80F8-0AAF891FA1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b7</a:t>
              </a:r>
            </a:p>
          </p:txBody>
        </p:sp>
      </p:grpSp>
      <p:sp>
        <p:nvSpPr>
          <p:cNvPr id="108548" name="Text Box 25">
            <a:extLst>
              <a:ext uri="{FF2B5EF4-FFF2-40B4-BE49-F238E27FC236}">
                <a16:creationId xmlns:a16="http://schemas.microsoft.com/office/drawing/2014/main" id="{596E707E-FC5E-2943-9B57-F07415BEF3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62513" y="1439863"/>
            <a:ext cx="3598581" cy="2585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kumimoji="0" lang="en-US" altLang="en-US" sz="1800" dirty="0">
              <a:latin typeface="Helvetica" pitchFamily="2" charset="0"/>
            </a:endParaRPr>
          </a:p>
          <a:p>
            <a:pPr eaLnBrk="1" hangingPunct="1">
              <a:spcBef>
                <a:spcPct val="50000"/>
              </a:spcBef>
            </a:pPr>
            <a:r>
              <a:rPr kumimoji="0" lang="en-US" altLang="en-US" sz="1800" dirty="0">
                <a:latin typeface="Helvetica" pitchFamily="2" charset="0"/>
              </a:rPr>
              <a:t> Striping takes place at bit level</a:t>
            </a:r>
          </a:p>
          <a:p>
            <a:pPr eaLnBrk="1" hangingPunct="1">
              <a:spcBef>
                <a:spcPct val="50000"/>
              </a:spcBef>
            </a:pPr>
            <a:r>
              <a:rPr kumimoji="0" lang="en-US" altLang="en-US" sz="1800" dirty="0">
                <a:latin typeface="Helvetica" pitchFamily="2" charset="0"/>
              </a:rPr>
              <a:t> Provides higher transfer rate (double the single disk)</a:t>
            </a:r>
          </a:p>
          <a:p>
            <a:pPr eaLnBrk="1" hangingPunct="1">
              <a:spcBef>
                <a:spcPct val="50000"/>
              </a:spcBef>
            </a:pPr>
            <a:r>
              <a:rPr kumimoji="0" lang="en-US" altLang="en-US" sz="1800" dirty="0">
                <a:latin typeface="Helvetica" pitchFamily="2" charset="0"/>
              </a:rPr>
              <a:t> MTTF reduced by half as in RAID 0</a:t>
            </a:r>
          </a:p>
          <a:p>
            <a:pPr eaLnBrk="1" hangingPunct="1">
              <a:spcBef>
                <a:spcPct val="50000"/>
              </a:spcBef>
            </a:pPr>
            <a:r>
              <a:rPr kumimoji="0" lang="en-US" altLang="en-US" sz="1800" dirty="0">
                <a:latin typeface="Helvetica" pitchFamily="2" charset="0"/>
              </a:rPr>
              <a:t> rarely used</a:t>
            </a:r>
          </a:p>
        </p:txBody>
      </p:sp>
      <p:sp>
        <p:nvSpPr>
          <p:cNvPr id="108549" name="Text Box 28">
            <a:extLst>
              <a:ext uri="{FF2B5EF4-FFF2-40B4-BE49-F238E27FC236}">
                <a16:creationId xmlns:a16="http://schemas.microsoft.com/office/drawing/2014/main" id="{9C0155BB-61E0-2C49-AA33-3DFE3A93C2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387" y="5024439"/>
            <a:ext cx="6562725" cy="769441"/>
          </a:xfrm>
          <a:prstGeom prst="rect">
            <a:avLst/>
          </a:prstGeom>
          <a:noFill/>
          <a:ln w="12700" cap="sq">
            <a:solidFill>
              <a:srgbClr val="0000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dirty="0">
                <a:latin typeface="Helvetica" pitchFamily="2" charset="0"/>
              </a:rPr>
              <a:t> b means bit</a:t>
            </a:r>
          </a:p>
          <a:p>
            <a:endParaRPr lang="en-US" altLang="en-US" sz="2000" dirty="0">
              <a:latin typeface="Helvetica" pitchFamily="2" charset="0"/>
            </a:endParaRPr>
          </a:p>
        </p:txBody>
      </p:sp>
      <p:sp>
        <p:nvSpPr>
          <p:cNvPr id="108550" name="Text Box 29">
            <a:extLst>
              <a:ext uri="{FF2B5EF4-FFF2-40B4-BE49-F238E27FC236}">
                <a16:creationId xmlns:a16="http://schemas.microsoft.com/office/drawing/2014/main" id="{89796F4D-5A9D-B140-9189-1B3E5C0C48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3895725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Disk1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08551" name="Text Box 30">
            <a:extLst>
              <a:ext uri="{FF2B5EF4-FFF2-40B4-BE49-F238E27FC236}">
                <a16:creationId xmlns:a16="http://schemas.microsoft.com/office/drawing/2014/main" id="{4E650845-EED7-E541-A1B3-596A120CEB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6225" y="3921125"/>
            <a:ext cx="7715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endParaRPr lang="en-AU" altLang="en-US" sz="1800">
              <a:latin typeface="Helvetica" pitchFamily="2" charset="0"/>
            </a:endParaRPr>
          </a:p>
        </p:txBody>
      </p:sp>
      <p:sp>
        <p:nvSpPr>
          <p:cNvPr id="108552" name="Text Box 31">
            <a:extLst>
              <a:ext uri="{FF2B5EF4-FFF2-40B4-BE49-F238E27FC236}">
                <a16:creationId xmlns:a16="http://schemas.microsoft.com/office/drawing/2014/main" id="{7463CC86-3DE2-EB40-A90E-BA34ABE46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6225" y="3921125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Disk2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08553" name="Text Box 28">
            <a:extLst>
              <a:ext uri="{FF2B5EF4-FFF2-40B4-BE49-F238E27FC236}">
                <a16:creationId xmlns:a16="http://schemas.microsoft.com/office/drawing/2014/main" id="{AF1D34F6-0F18-8245-B137-404141DB6E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5365750"/>
            <a:ext cx="6562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>
                <a:latin typeface="Helvetica" pitchFamily="2" charset="0"/>
              </a:rPr>
              <a:t> MTTF = Mean Time To Failure</a:t>
            </a:r>
          </a:p>
        </p:txBody>
      </p:sp>
    </p:spTree>
    <p:extLst>
      <p:ext uri="{BB962C8B-B14F-4D97-AF65-F5344CB8AC3E}">
        <p14:creationId xmlns:p14="http://schemas.microsoft.com/office/powerpoint/2010/main" val="1177004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2">
            <a:extLst>
              <a:ext uri="{FF2B5EF4-FFF2-40B4-BE49-F238E27FC236}">
                <a16:creationId xmlns:a16="http://schemas.microsoft.com/office/drawing/2014/main" id="{E4E5EF7F-31B5-D647-970C-CA2CE50AA2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Helvetica" pitchFamily="2" charset="0"/>
                <a:ea typeface="ＭＳ Ｐゴシック" panose="020B0600070205080204" pitchFamily="34" charset="-128"/>
              </a:rPr>
              <a:t>RAID 3 (Byte level striping)</a:t>
            </a:r>
          </a:p>
        </p:txBody>
      </p:sp>
      <p:grpSp>
        <p:nvGrpSpPr>
          <p:cNvPr id="110594" name="Group 3">
            <a:extLst>
              <a:ext uri="{FF2B5EF4-FFF2-40B4-BE49-F238E27FC236}">
                <a16:creationId xmlns:a16="http://schemas.microsoft.com/office/drawing/2014/main" id="{615DAD0A-C193-114E-912A-1FBAB5C46E60}"/>
              </a:ext>
            </a:extLst>
          </p:cNvPr>
          <p:cNvGrpSpPr>
            <a:grpSpLocks/>
          </p:cNvGrpSpPr>
          <p:nvPr/>
        </p:nvGrpSpPr>
        <p:grpSpPr bwMode="auto">
          <a:xfrm>
            <a:off x="523875" y="1617219"/>
            <a:ext cx="1008063" cy="2808287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0625" name="AutoShape 4">
              <a:extLst>
                <a:ext uri="{FF2B5EF4-FFF2-40B4-BE49-F238E27FC236}">
                  <a16:creationId xmlns:a16="http://schemas.microsoft.com/office/drawing/2014/main" id="{07C87FF2-602F-D943-B7BC-9C31589F21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0626" name="Group 5">
              <a:extLst>
                <a:ext uri="{FF2B5EF4-FFF2-40B4-BE49-F238E27FC236}">
                  <a16:creationId xmlns:a16="http://schemas.microsoft.com/office/drawing/2014/main" id="{57742731-F00C-524F-AA3A-F9965F83647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0631" name="Oval 6">
                <a:extLst>
                  <a:ext uri="{FF2B5EF4-FFF2-40B4-BE49-F238E27FC236}">
                    <a16:creationId xmlns:a16="http://schemas.microsoft.com/office/drawing/2014/main" id="{85883920-98B0-D946-86D6-3A4D8674E8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0632" name="Oval 7">
                <a:extLst>
                  <a:ext uri="{FF2B5EF4-FFF2-40B4-BE49-F238E27FC236}">
                    <a16:creationId xmlns:a16="http://schemas.microsoft.com/office/drawing/2014/main" id="{1385573D-2118-AB40-8412-138229DD35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0633" name="Oval 8">
                <a:extLst>
                  <a:ext uri="{FF2B5EF4-FFF2-40B4-BE49-F238E27FC236}">
                    <a16:creationId xmlns:a16="http://schemas.microsoft.com/office/drawing/2014/main" id="{EF8BE242-DD52-644B-B9BA-375E7C7F0D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0634" name="Oval 9">
                <a:extLst>
                  <a:ext uri="{FF2B5EF4-FFF2-40B4-BE49-F238E27FC236}">
                    <a16:creationId xmlns:a16="http://schemas.microsoft.com/office/drawing/2014/main" id="{7332E57D-F4E2-1E44-BBC0-D0BFB37BACA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0627" name="Text Box 10">
              <a:extLst>
                <a:ext uri="{FF2B5EF4-FFF2-40B4-BE49-F238E27FC236}">
                  <a16:creationId xmlns:a16="http://schemas.microsoft.com/office/drawing/2014/main" id="{9C0F0CC1-D24A-B647-8B43-0064C64557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B0</a:t>
              </a:r>
            </a:p>
          </p:txBody>
        </p:sp>
        <p:sp>
          <p:nvSpPr>
            <p:cNvPr id="110628" name="Text Box 11">
              <a:extLst>
                <a:ext uri="{FF2B5EF4-FFF2-40B4-BE49-F238E27FC236}">
                  <a16:creationId xmlns:a16="http://schemas.microsoft.com/office/drawing/2014/main" id="{371A2E9F-FCA1-FE4E-BC0B-F13FC4D986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B2</a:t>
              </a:r>
            </a:p>
          </p:txBody>
        </p:sp>
        <p:sp>
          <p:nvSpPr>
            <p:cNvPr id="110629" name="Text Box 12">
              <a:extLst>
                <a:ext uri="{FF2B5EF4-FFF2-40B4-BE49-F238E27FC236}">
                  <a16:creationId xmlns:a16="http://schemas.microsoft.com/office/drawing/2014/main" id="{18E089DA-424C-6D4A-9846-383B823114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B4</a:t>
              </a:r>
            </a:p>
          </p:txBody>
        </p:sp>
        <p:sp>
          <p:nvSpPr>
            <p:cNvPr id="110630" name="Text Box 13">
              <a:extLst>
                <a:ext uri="{FF2B5EF4-FFF2-40B4-BE49-F238E27FC236}">
                  <a16:creationId xmlns:a16="http://schemas.microsoft.com/office/drawing/2014/main" id="{1D2608B4-18EE-CA49-853B-B890FF6E15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B6</a:t>
              </a:r>
            </a:p>
          </p:txBody>
        </p:sp>
      </p:grpSp>
      <p:grpSp>
        <p:nvGrpSpPr>
          <p:cNvPr id="110595" name="Group 14">
            <a:extLst>
              <a:ext uri="{FF2B5EF4-FFF2-40B4-BE49-F238E27FC236}">
                <a16:creationId xmlns:a16="http://schemas.microsoft.com/office/drawing/2014/main" id="{FD336A33-9ADF-1240-B704-C4983D5896E2}"/>
              </a:ext>
            </a:extLst>
          </p:cNvPr>
          <p:cNvGrpSpPr>
            <a:grpSpLocks/>
          </p:cNvGrpSpPr>
          <p:nvPr/>
        </p:nvGrpSpPr>
        <p:grpSpPr bwMode="auto">
          <a:xfrm>
            <a:off x="1892300" y="1688656"/>
            <a:ext cx="1008063" cy="2808288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0615" name="AutoShape 15">
              <a:extLst>
                <a:ext uri="{FF2B5EF4-FFF2-40B4-BE49-F238E27FC236}">
                  <a16:creationId xmlns:a16="http://schemas.microsoft.com/office/drawing/2014/main" id="{8AF462C7-5AB2-704E-B75E-D28F658CAB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0616" name="Group 16">
              <a:extLst>
                <a:ext uri="{FF2B5EF4-FFF2-40B4-BE49-F238E27FC236}">
                  <a16:creationId xmlns:a16="http://schemas.microsoft.com/office/drawing/2014/main" id="{E9B7EB16-B7F8-6349-BDEC-A0FC527FC4C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0621" name="Oval 17">
                <a:extLst>
                  <a:ext uri="{FF2B5EF4-FFF2-40B4-BE49-F238E27FC236}">
                    <a16:creationId xmlns:a16="http://schemas.microsoft.com/office/drawing/2014/main" id="{7561F0B2-3416-1545-B1A6-7FB7283E0F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0622" name="Oval 18">
                <a:extLst>
                  <a:ext uri="{FF2B5EF4-FFF2-40B4-BE49-F238E27FC236}">
                    <a16:creationId xmlns:a16="http://schemas.microsoft.com/office/drawing/2014/main" id="{6ECAB414-3F32-4F4F-A55D-E2CCB1AAEB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0623" name="Oval 19">
                <a:extLst>
                  <a:ext uri="{FF2B5EF4-FFF2-40B4-BE49-F238E27FC236}">
                    <a16:creationId xmlns:a16="http://schemas.microsoft.com/office/drawing/2014/main" id="{C3B25C77-DDF0-8D46-9685-78EEE69C05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0624" name="Oval 20">
                <a:extLst>
                  <a:ext uri="{FF2B5EF4-FFF2-40B4-BE49-F238E27FC236}">
                    <a16:creationId xmlns:a16="http://schemas.microsoft.com/office/drawing/2014/main" id="{DB991588-36AE-BC47-8676-E582BA2BE7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0617" name="Text Box 21">
              <a:extLst>
                <a:ext uri="{FF2B5EF4-FFF2-40B4-BE49-F238E27FC236}">
                  <a16:creationId xmlns:a16="http://schemas.microsoft.com/office/drawing/2014/main" id="{1C126500-4531-334B-A567-2463A16B66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B1</a:t>
              </a:r>
            </a:p>
          </p:txBody>
        </p:sp>
        <p:sp>
          <p:nvSpPr>
            <p:cNvPr id="110618" name="Text Box 22">
              <a:extLst>
                <a:ext uri="{FF2B5EF4-FFF2-40B4-BE49-F238E27FC236}">
                  <a16:creationId xmlns:a16="http://schemas.microsoft.com/office/drawing/2014/main" id="{7D6FD986-F364-774F-ABB9-FEAD254F7D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B3</a:t>
              </a:r>
            </a:p>
          </p:txBody>
        </p:sp>
        <p:sp>
          <p:nvSpPr>
            <p:cNvPr id="110619" name="Text Box 23">
              <a:extLst>
                <a:ext uri="{FF2B5EF4-FFF2-40B4-BE49-F238E27FC236}">
                  <a16:creationId xmlns:a16="http://schemas.microsoft.com/office/drawing/2014/main" id="{E5631664-A925-F347-9ACC-989DF2BF30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B5</a:t>
              </a:r>
            </a:p>
          </p:txBody>
        </p:sp>
        <p:sp>
          <p:nvSpPr>
            <p:cNvPr id="110620" name="Text Box 24">
              <a:extLst>
                <a:ext uri="{FF2B5EF4-FFF2-40B4-BE49-F238E27FC236}">
                  <a16:creationId xmlns:a16="http://schemas.microsoft.com/office/drawing/2014/main" id="{D8CE8831-1858-824E-B52B-2D66E2F0AE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B7</a:t>
              </a:r>
            </a:p>
          </p:txBody>
        </p:sp>
      </p:grpSp>
      <p:sp>
        <p:nvSpPr>
          <p:cNvPr id="110596" name="Text Box 25">
            <a:extLst>
              <a:ext uri="{FF2B5EF4-FFF2-40B4-BE49-F238E27FC236}">
                <a16:creationId xmlns:a16="http://schemas.microsoft.com/office/drawing/2014/main" id="{DA72EB2F-D362-DC4B-9FC1-E299778DFD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7763" y="1604320"/>
            <a:ext cx="3662362" cy="4952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ts val="880"/>
              </a:spcBef>
              <a:buFontTx/>
              <a:buNone/>
            </a:pPr>
            <a:r>
              <a:rPr kumimoji="0" lang="en-US" altLang="en-US" sz="1800" dirty="0">
                <a:latin typeface="Helvetica" pitchFamily="2" charset="0"/>
              </a:rPr>
              <a:t>B0, B1, B2, B3, .. are  bytes of data of file</a:t>
            </a:r>
          </a:p>
          <a:p>
            <a:pPr eaLnBrk="1" hangingPunct="1">
              <a:spcBef>
                <a:spcPts val="880"/>
              </a:spcBef>
            </a:pPr>
            <a:r>
              <a:rPr kumimoji="0" lang="en-US" altLang="en-US" sz="1800" dirty="0">
                <a:latin typeface="Helvetica" pitchFamily="2" charset="0"/>
              </a:rPr>
              <a:t> Striping takes place at byte level</a:t>
            </a:r>
          </a:p>
          <a:p>
            <a:pPr eaLnBrk="1" hangingPunct="1">
              <a:spcBef>
                <a:spcPts val="880"/>
              </a:spcBef>
            </a:pPr>
            <a:r>
              <a:rPr kumimoji="0" lang="en-US" altLang="en-US" sz="1800" dirty="0">
                <a:latin typeface="Helvetica" pitchFamily="2" charset="0"/>
              </a:rPr>
              <a:t> Rarely used</a:t>
            </a:r>
          </a:p>
          <a:p>
            <a:pPr eaLnBrk="1" hangingPunct="1">
              <a:spcBef>
                <a:spcPts val="880"/>
              </a:spcBef>
            </a:pPr>
            <a:r>
              <a:rPr kumimoji="0" lang="en-US" altLang="en-US" sz="1800" dirty="0">
                <a:latin typeface="Helvetica" pitchFamily="2" charset="0"/>
              </a:rPr>
              <a:t> Provides higher transfer rate as in RAID 0</a:t>
            </a:r>
          </a:p>
          <a:p>
            <a:pPr eaLnBrk="1" hangingPunct="1">
              <a:spcBef>
                <a:spcPts val="880"/>
              </a:spcBef>
            </a:pPr>
            <a:r>
              <a:rPr kumimoji="0" lang="en-US" altLang="en-US" sz="1800" dirty="0">
                <a:latin typeface="Helvetica" pitchFamily="2" charset="0"/>
              </a:rPr>
              <a:t> P0 is parity for bytes B0 and B1</a:t>
            </a:r>
          </a:p>
          <a:p>
            <a:pPr eaLnBrk="1" hangingPunct="1">
              <a:spcBef>
                <a:spcPts val="880"/>
              </a:spcBef>
            </a:pPr>
            <a:r>
              <a:rPr kumimoji="0" lang="en-US" altLang="en-US" sz="1800" dirty="0">
                <a:latin typeface="Helvetica" pitchFamily="2" charset="0"/>
              </a:rPr>
              <a:t>P</a:t>
            </a:r>
            <a:r>
              <a:rPr kumimoji="0" lang="en-US" altLang="en-US" sz="2400" baseline="-25000" dirty="0">
                <a:latin typeface="Helvetica" pitchFamily="2" charset="0"/>
              </a:rPr>
              <a:t>i </a:t>
            </a:r>
            <a:r>
              <a:rPr kumimoji="0" lang="en-US" altLang="en-US" sz="1800" dirty="0">
                <a:latin typeface="Helvetica" pitchFamily="2" charset="0"/>
              </a:rPr>
              <a:t>= B</a:t>
            </a:r>
            <a:r>
              <a:rPr kumimoji="0" lang="en-US" altLang="en-US" baseline="-25000" dirty="0">
                <a:latin typeface="Helvetica" pitchFamily="2" charset="0"/>
              </a:rPr>
              <a:t>2i </a:t>
            </a:r>
            <a:r>
              <a:rPr kumimoji="0" lang="en-US" altLang="en-US" dirty="0">
                <a:latin typeface="Helvetica" pitchFamily="2" charset="0"/>
              </a:rPr>
              <a:t>    </a:t>
            </a:r>
            <a:r>
              <a:rPr kumimoji="0" lang="en-US" altLang="en-US" sz="1800" dirty="0">
                <a:latin typeface="Helvetica" pitchFamily="2" charset="0"/>
              </a:rPr>
              <a:t>B</a:t>
            </a:r>
            <a:r>
              <a:rPr kumimoji="0" lang="en-US" altLang="en-US" baseline="-25000" dirty="0">
                <a:latin typeface="Helvetica" pitchFamily="2" charset="0"/>
              </a:rPr>
              <a:t>2i+1, here </a:t>
            </a:r>
            <a:r>
              <a:rPr kumimoji="0" lang="en-US" altLang="en-US" dirty="0">
                <a:latin typeface="Helvetica" pitchFamily="2" charset="0"/>
              </a:rPr>
              <a:t> </a:t>
            </a:r>
            <a:r>
              <a:rPr kumimoji="0" lang="en-US" altLang="en-US" baseline="-25000" dirty="0">
                <a:latin typeface="Helvetica" pitchFamily="2" charset="0"/>
              </a:rPr>
              <a:t>   is exclusive-or operator</a:t>
            </a:r>
          </a:p>
          <a:p>
            <a:pPr>
              <a:spcBef>
                <a:spcPts val="880"/>
              </a:spcBef>
              <a:buNone/>
            </a:pPr>
            <a:r>
              <a:rPr kumimoji="0" lang="en-US" altLang="en-US" sz="1800" dirty="0">
                <a:solidFill>
                  <a:prstClr val="black"/>
                </a:solidFill>
                <a:latin typeface="Helvetica" pitchFamily="2" charset="0"/>
                <a:ea typeface="+mn-ea"/>
              </a:rPr>
              <a:t>MTTF  increases substantially (1/3 of RAID1 = MTTF</a:t>
            </a:r>
            <a:r>
              <a:rPr kumimoji="0" lang="en-US" altLang="en-US" sz="1800" baseline="30000" dirty="0">
                <a:solidFill>
                  <a:prstClr val="black"/>
                </a:solidFill>
                <a:latin typeface="Helvetica" pitchFamily="2" charset="0"/>
                <a:ea typeface="+mn-ea"/>
              </a:rPr>
              <a:t>2</a:t>
            </a:r>
            <a:r>
              <a:rPr kumimoji="0" lang="en-US" altLang="en-US" sz="1800" dirty="0">
                <a:solidFill>
                  <a:prstClr val="black"/>
                </a:solidFill>
                <a:latin typeface="Helvetica" pitchFamily="2" charset="0"/>
                <a:ea typeface="+mn-ea"/>
              </a:rPr>
              <a:t>/3), as 1 disk failure can be recovered from the data of the other 2 disks</a:t>
            </a:r>
            <a:endParaRPr kumimoji="0" lang="en-US" altLang="en-US" baseline="-25000" dirty="0">
              <a:latin typeface="Helvetica" pitchFamily="2" charset="0"/>
            </a:endParaRPr>
          </a:p>
          <a:p>
            <a:pPr eaLnBrk="1" hangingPunct="1">
              <a:spcBef>
                <a:spcPts val="880"/>
              </a:spcBef>
              <a:buNone/>
            </a:pPr>
            <a:endParaRPr kumimoji="0" lang="en-US" altLang="en-US" baseline="-25000" dirty="0">
              <a:latin typeface="Helvetica" pitchFamily="2" charset="0"/>
            </a:endParaRPr>
          </a:p>
        </p:txBody>
      </p:sp>
      <p:grpSp>
        <p:nvGrpSpPr>
          <p:cNvPr id="110597" name="Group 26">
            <a:extLst>
              <a:ext uri="{FF2B5EF4-FFF2-40B4-BE49-F238E27FC236}">
                <a16:creationId xmlns:a16="http://schemas.microsoft.com/office/drawing/2014/main" id="{A8EF0F0A-8A61-5B43-AF49-CBE4BDC91321}"/>
              </a:ext>
            </a:extLst>
          </p:cNvPr>
          <p:cNvGrpSpPr>
            <a:grpSpLocks/>
          </p:cNvGrpSpPr>
          <p:nvPr/>
        </p:nvGrpSpPr>
        <p:grpSpPr bwMode="auto">
          <a:xfrm>
            <a:off x="3260725" y="1688656"/>
            <a:ext cx="1008063" cy="2808288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0605" name="AutoShape 27">
              <a:extLst>
                <a:ext uri="{FF2B5EF4-FFF2-40B4-BE49-F238E27FC236}">
                  <a16:creationId xmlns:a16="http://schemas.microsoft.com/office/drawing/2014/main" id="{C2EED3D7-40BF-0E4A-91D3-ECBCCAA5AA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0606" name="Group 28">
              <a:extLst>
                <a:ext uri="{FF2B5EF4-FFF2-40B4-BE49-F238E27FC236}">
                  <a16:creationId xmlns:a16="http://schemas.microsoft.com/office/drawing/2014/main" id="{CE200197-2658-644E-ACE1-D9D200EB5EC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0611" name="Oval 29">
                <a:extLst>
                  <a:ext uri="{FF2B5EF4-FFF2-40B4-BE49-F238E27FC236}">
                    <a16:creationId xmlns:a16="http://schemas.microsoft.com/office/drawing/2014/main" id="{24803D5E-1DA4-C248-9253-7A3AFC4B32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0612" name="Oval 30">
                <a:extLst>
                  <a:ext uri="{FF2B5EF4-FFF2-40B4-BE49-F238E27FC236}">
                    <a16:creationId xmlns:a16="http://schemas.microsoft.com/office/drawing/2014/main" id="{6FFABD5F-077B-694F-8821-3F2F3488FB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0613" name="Oval 31">
                <a:extLst>
                  <a:ext uri="{FF2B5EF4-FFF2-40B4-BE49-F238E27FC236}">
                    <a16:creationId xmlns:a16="http://schemas.microsoft.com/office/drawing/2014/main" id="{F4CE0F0A-0578-5946-83AE-CB0C3924B3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0614" name="Oval 32">
                <a:extLst>
                  <a:ext uri="{FF2B5EF4-FFF2-40B4-BE49-F238E27FC236}">
                    <a16:creationId xmlns:a16="http://schemas.microsoft.com/office/drawing/2014/main" id="{588A2808-CB54-5F4B-834A-8924CE643C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0607" name="Text Box 33">
              <a:extLst>
                <a:ext uri="{FF2B5EF4-FFF2-40B4-BE49-F238E27FC236}">
                  <a16:creationId xmlns:a16="http://schemas.microsoft.com/office/drawing/2014/main" id="{7791ED3D-430D-834A-B598-2DA9C5CAC4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P0</a:t>
              </a:r>
            </a:p>
          </p:txBody>
        </p:sp>
        <p:sp>
          <p:nvSpPr>
            <p:cNvPr id="110608" name="Text Box 34">
              <a:extLst>
                <a:ext uri="{FF2B5EF4-FFF2-40B4-BE49-F238E27FC236}">
                  <a16:creationId xmlns:a16="http://schemas.microsoft.com/office/drawing/2014/main" id="{8298CBA5-5A26-2540-B4F1-CA2B3BE38D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P1</a:t>
              </a:r>
            </a:p>
          </p:txBody>
        </p:sp>
        <p:sp>
          <p:nvSpPr>
            <p:cNvPr id="110609" name="Text Box 35">
              <a:extLst>
                <a:ext uri="{FF2B5EF4-FFF2-40B4-BE49-F238E27FC236}">
                  <a16:creationId xmlns:a16="http://schemas.microsoft.com/office/drawing/2014/main" id="{0C6C9F94-44CE-2648-BA37-30B613BFF7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P2</a:t>
              </a:r>
            </a:p>
          </p:txBody>
        </p:sp>
        <p:sp>
          <p:nvSpPr>
            <p:cNvPr id="110610" name="Text Box 36">
              <a:extLst>
                <a:ext uri="{FF2B5EF4-FFF2-40B4-BE49-F238E27FC236}">
                  <a16:creationId xmlns:a16="http://schemas.microsoft.com/office/drawing/2014/main" id="{D25CDFF2-F55F-FF44-91EE-AC50D43714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P3</a:t>
              </a:r>
            </a:p>
          </p:txBody>
        </p:sp>
      </p:grpSp>
      <p:sp>
        <p:nvSpPr>
          <p:cNvPr id="110598" name="Text Box 39">
            <a:extLst>
              <a:ext uri="{FF2B5EF4-FFF2-40B4-BE49-F238E27FC236}">
                <a16:creationId xmlns:a16="http://schemas.microsoft.com/office/drawing/2014/main" id="{FD10F118-2B7B-4347-91A9-558AE27976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478" y="4809994"/>
            <a:ext cx="4408598" cy="1877437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dirty="0">
                <a:latin typeface="Helvetica" pitchFamily="2" charset="0"/>
              </a:rPr>
              <a:t> B means Byte</a:t>
            </a:r>
          </a:p>
          <a:p>
            <a:r>
              <a:rPr lang="en-US" altLang="en-US" sz="2000" dirty="0">
                <a:latin typeface="Helvetica" pitchFamily="2" charset="0"/>
              </a:rPr>
              <a:t> P is parity</a:t>
            </a:r>
          </a:p>
          <a:p>
            <a:endParaRPr lang="en-US" altLang="en-US" sz="2000" dirty="0">
              <a:latin typeface="Helvetica" pitchFamily="2" charset="0"/>
            </a:endParaRPr>
          </a:p>
          <a:p>
            <a:endParaRPr lang="en-US" altLang="en-US" sz="2000" dirty="0">
              <a:latin typeface="Helvetica" pitchFamily="2" charset="0"/>
            </a:endParaRPr>
          </a:p>
          <a:p>
            <a:endParaRPr lang="en-US" altLang="en-US" sz="2000" dirty="0">
              <a:latin typeface="Helvetica" pitchFamily="2" charset="0"/>
            </a:endParaRPr>
          </a:p>
        </p:txBody>
      </p:sp>
      <p:sp>
        <p:nvSpPr>
          <p:cNvPr id="110599" name="Text Box 51">
            <a:extLst>
              <a:ext uri="{FF2B5EF4-FFF2-40B4-BE49-F238E27FC236}">
                <a16:creationId xmlns:a16="http://schemas.microsoft.com/office/drawing/2014/main" id="{7B1ABB74-9380-8B4E-AB50-2874009C9B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2150" y="4050054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Disk2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10600" name="Text Box 52">
            <a:extLst>
              <a:ext uri="{FF2B5EF4-FFF2-40B4-BE49-F238E27FC236}">
                <a16:creationId xmlns:a16="http://schemas.microsoft.com/office/drawing/2014/main" id="{0F35D012-7EDA-7045-BC6C-00D6586049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4050" y="4027829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 dirty="0">
                <a:solidFill>
                  <a:schemeClr val="bg2"/>
                </a:solidFill>
                <a:latin typeface="Helvetica" pitchFamily="2" charset="0"/>
              </a:rPr>
              <a:t>Disk1</a:t>
            </a:r>
            <a:endParaRPr lang="en-AU" altLang="en-US" sz="1800" dirty="0">
              <a:latin typeface="Helvetica" pitchFamily="2" charset="0"/>
            </a:endParaRPr>
          </a:p>
        </p:txBody>
      </p:sp>
      <p:sp>
        <p:nvSpPr>
          <p:cNvPr id="110601" name="Text Box 53">
            <a:extLst>
              <a:ext uri="{FF2B5EF4-FFF2-40B4-BE49-F238E27FC236}">
                <a16:creationId xmlns:a16="http://schemas.microsoft.com/office/drawing/2014/main" id="{C7406EFD-645C-904F-884B-2D7469F773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7875" y="4100854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Disk3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10602" name="Text Box 28">
            <a:extLst>
              <a:ext uri="{FF2B5EF4-FFF2-40B4-BE49-F238E27FC236}">
                <a16:creationId xmlns:a16="http://schemas.microsoft.com/office/drawing/2014/main" id="{2229021B-0B36-E242-A663-CD29E4F1A5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" y="5489575"/>
            <a:ext cx="6562725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dirty="0">
                <a:latin typeface="Helvetica" pitchFamily="2" charset="0"/>
              </a:rPr>
              <a:t> MTTF = Mean Time To Failure</a:t>
            </a:r>
          </a:p>
          <a:p>
            <a:r>
              <a:rPr lang="en-US" altLang="en-US" sz="2000" dirty="0">
                <a:latin typeface="Helvetica" pitchFamily="2" charset="0"/>
              </a:rPr>
              <a:t> Parity (or check bits) are used for </a:t>
            </a:r>
          </a:p>
          <a:p>
            <a:pPr>
              <a:buNone/>
            </a:pPr>
            <a:r>
              <a:rPr lang="en-US" altLang="en-US" sz="2000" dirty="0">
                <a:latin typeface="Helvetica" pitchFamily="2" charset="0"/>
              </a:rPr>
              <a:t>error detection</a:t>
            </a:r>
          </a:p>
        </p:txBody>
      </p:sp>
      <p:sp>
        <p:nvSpPr>
          <p:cNvPr id="110603" name="Rectangle 1">
            <a:extLst>
              <a:ext uri="{FF2B5EF4-FFF2-40B4-BE49-F238E27FC236}">
                <a16:creationId xmlns:a16="http://schemas.microsoft.com/office/drawing/2014/main" id="{2EABE831-E8A7-7246-B9CC-FA44934D3B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53313" y="4187060"/>
            <a:ext cx="5683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/>
              <a:t> ⊕  </a:t>
            </a:r>
          </a:p>
        </p:txBody>
      </p:sp>
      <p:sp>
        <p:nvSpPr>
          <p:cNvPr id="110604" name="Rectangle 2">
            <a:extLst>
              <a:ext uri="{FF2B5EF4-FFF2-40B4-BE49-F238E27FC236}">
                <a16:creationId xmlns:a16="http://schemas.microsoft.com/office/drawing/2014/main" id="{84AEE1C2-B74F-8D4B-9D99-B2FA3A9D18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4099747"/>
            <a:ext cx="3381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⊕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48799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Rectangle 2">
            <a:extLst>
              <a:ext uri="{FF2B5EF4-FFF2-40B4-BE49-F238E27FC236}">
                <a16:creationId xmlns:a16="http://schemas.microsoft.com/office/drawing/2014/main" id="{B266E530-2828-C54A-9CB9-60BCACA8BF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>
                <a:latin typeface="Helvetica" pitchFamily="2" charset="0"/>
                <a:ea typeface="ＭＳ Ｐゴシック" panose="020B0600070205080204" pitchFamily="34" charset="-128"/>
              </a:rPr>
              <a:t>RAID 4 (Block level level striping)</a:t>
            </a:r>
          </a:p>
        </p:txBody>
      </p:sp>
      <p:grpSp>
        <p:nvGrpSpPr>
          <p:cNvPr id="112642" name="Group 3">
            <a:extLst>
              <a:ext uri="{FF2B5EF4-FFF2-40B4-BE49-F238E27FC236}">
                <a16:creationId xmlns:a16="http://schemas.microsoft.com/office/drawing/2014/main" id="{1AFA69A1-1CC1-974E-AE5F-643FC6653FB1}"/>
              </a:ext>
            </a:extLst>
          </p:cNvPr>
          <p:cNvGrpSpPr>
            <a:grpSpLocks/>
          </p:cNvGrpSpPr>
          <p:nvPr/>
        </p:nvGrpSpPr>
        <p:grpSpPr bwMode="auto">
          <a:xfrm>
            <a:off x="590550" y="1474224"/>
            <a:ext cx="1008063" cy="2808287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2672" name="AutoShape 4">
              <a:extLst>
                <a:ext uri="{FF2B5EF4-FFF2-40B4-BE49-F238E27FC236}">
                  <a16:creationId xmlns:a16="http://schemas.microsoft.com/office/drawing/2014/main" id="{5944C038-B225-4148-A4B2-AF7079C11A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2673" name="Group 5">
              <a:extLst>
                <a:ext uri="{FF2B5EF4-FFF2-40B4-BE49-F238E27FC236}">
                  <a16:creationId xmlns:a16="http://schemas.microsoft.com/office/drawing/2014/main" id="{3992B551-2592-9848-8134-11F473FD77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2678" name="Oval 6">
                <a:extLst>
                  <a:ext uri="{FF2B5EF4-FFF2-40B4-BE49-F238E27FC236}">
                    <a16:creationId xmlns:a16="http://schemas.microsoft.com/office/drawing/2014/main" id="{3C98CC57-C2CA-D647-B32D-D976DB24EB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2679" name="Oval 7">
                <a:extLst>
                  <a:ext uri="{FF2B5EF4-FFF2-40B4-BE49-F238E27FC236}">
                    <a16:creationId xmlns:a16="http://schemas.microsoft.com/office/drawing/2014/main" id="{F734884D-1F2F-9E42-ACFC-75C6023F11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2680" name="Oval 8">
                <a:extLst>
                  <a:ext uri="{FF2B5EF4-FFF2-40B4-BE49-F238E27FC236}">
                    <a16:creationId xmlns:a16="http://schemas.microsoft.com/office/drawing/2014/main" id="{DFF73B16-C023-F548-918C-40F9CB2E273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2681" name="Oval 9">
                <a:extLst>
                  <a:ext uri="{FF2B5EF4-FFF2-40B4-BE49-F238E27FC236}">
                    <a16:creationId xmlns:a16="http://schemas.microsoft.com/office/drawing/2014/main" id="{77E05C43-2A15-FC4C-8F51-27BD41EF5A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2674" name="Text Box 10">
              <a:extLst>
                <a:ext uri="{FF2B5EF4-FFF2-40B4-BE49-F238E27FC236}">
                  <a16:creationId xmlns:a16="http://schemas.microsoft.com/office/drawing/2014/main" id="{DF786439-3B40-7A49-AA4B-B68F65E230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A0</a:t>
              </a:r>
            </a:p>
          </p:txBody>
        </p:sp>
        <p:sp>
          <p:nvSpPr>
            <p:cNvPr id="112675" name="Text Box 11">
              <a:extLst>
                <a:ext uri="{FF2B5EF4-FFF2-40B4-BE49-F238E27FC236}">
                  <a16:creationId xmlns:a16="http://schemas.microsoft.com/office/drawing/2014/main" id="{BF832992-C0B2-5042-8C22-D907369828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A2</a:t>
              </a:r>
            </a:p>
          </p:txBody>
        </p:sp>
        <p:sp>
          <p:nvSpPr>
            <p:cNvPr id="112676" name="Text Box 12">
              <a:extLst>
                <a:ext uri="{FF2B5EF4-FFF2-40B4-BE49-F238E27FC236}">
                  <a16:creationId xmlns:a16="http://schemas.microsoft.com/office/drawing/2014/main" id="{C1D5BE17-CE2D-8046-9793-5780B88F83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A4</a:t>
              </a:r>
            </a:p>
          </p:txBody>
        </p:sp>
        <p:sp>
          <p:nvSpPr>
            <p:cNvPr id="112677" name="Text Box 13">
              <a:extLst>
                <a:ext uri="{FF2B5EF4-FFF2-40B4-BE49-F238E27FC236}">
                  <a16:creationId xmlns:a16="http://schemas.microsoft.com/office/drawing/2014/main" id="{98142FED-7631-C243-977C-9A353BA4575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A6</a:t>
              </a:r>
            </a:p>
          </p:txBody>
        </p:sp>
      </p:grpSp>
      <p:grpSp>
        <p:nvGrpSpPr>
          <p:cNvPr id="112643" name="Group 14">
            <a:extLst>
              <a:ext uri="{FF2B5EF4-FFF2-40B4-BE49-F238E27FC236}">
                <a16:creationId xmlns:a16="http://schemas.microsoft.com/office/drawing/2014/main" id="{6F620D0C-D5D4-D746-AEC6-567A2CAD1F7D}"/>
              </a:ext>
            </a:extLst>
          </p:cNvPr>
          <p:cNvGrpSpPr>
            <a:grpSpLocks/>
          </p:cNvGrpSpPr>
          <p:nvPr/>
        </p:nvGrpSpPr>
        <p:grpSpPr bwMode="auto">
          <a:xfrm>
            <a:off x="1958975" y="1545661"/>
            <a:ext cx="1008063" cy="2808288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2662" name="AutoShape 15">
              <a:extLst>
                <a:ext uri="{FF2B5EF4-FFF2-40B4-BE49-F238E27FC236}">
                  <a16:creationId xmlns:a16="http://schemas.microsoft.com/office/drawing/2014/main" id="{C1951F4B-8A80-D141-BB2F-185D7AF06E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2663" name="Group 16">
              <a:extLst>
                <a:ext uri="{FF2B5EF4-FFF2-40B4-BE49-F238E27FC236}">
                  <a16:creationId xmlns:a16="http://schemas.microsoft.com/office/drawing/2014/main" id="{59656EB5-A40B-D84A-9D12-8A409C7BFE6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2668" name="Oval 17">
                <a:extLst>
                  <a:ext uri="{FF2B5EF4-FFF2-40B4-BE49-F238E27FC236}">
                    <a16:creationId xmlns:a16="http://schemas.microsoft.com/office/drawing/2014/main" id="{A730DA9C-832B-5243-ACB1-5AAC40BD6E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2669" name="Oval 18">
                <a:extLst>
                  <a:ext uri="{FF2B5EF4-FFF2-40B4-BE49-F238E27FC236}">
                    <a16:creationId xmlns:a16="http://schemas.microsoft.com/office/drawing/2014/main" id="{99A6F8F2-7780-1C48-9C54-D19B79CA6C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2670" name="Oval 19">
                <a:extLst>
                  <a:ext uri="{FF2B5EF4-FFF2-40B4-BE49-F238E27FC236}">
                    <a16:creationId xmlns:a16="http://schemas.microsoft.com/office/drawing/2014/main" id="{C466DB8C-7AD6-7F43-BF61-CC1B055FE7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2671" name="Oval 20">
                <a:extLst>
                  <a:ext uri="{FF2B5EF4-FFF2-40B4-BE49-F238E27FC236}">
                    <a16:creationId xmlns:a16="http://schemas.microsoft.com/office/drawing/2014/main" id="{B9957BA5-3FB6-C143-91D4-F95A8FDDC7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2664" name="Text Box 21">
              <a:extLst>
                <a:ext uri="{FF2B5EF4-FFF2-40B4-BE49-F238E27FC236}">
                  <a16:creationId xmlns:a16="http://schemas.microsoft.com/office/drawing/2014/main" id="{43A61398-2C37-A146-BDC9-9D6A849D95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A1</a:t>
              </a:r>
            </a:p>
          </p:txBody>
        </p:sp>
        <p:sp>
          <p:nvSpPr>
            <p:cNvPr id="112665" name="Text Box 22">
              <a:extLst>
                <a:ext uri="{FF2B5EF4-FFF2-40B4-BE49-F238E27FC236}">
                  <a16:creationId xmlns:a16="http://schemas.microsoft.com/office/drawing/2014/main" id="{A74C7F32-0BF0-4E47-87A7-F87A22BB74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A3</a:t>
              </a:r>
            </a:p>
          </p:txBody>
        </p:sp>
        <p:sp>
          <p:nvSpPr>
            <p:cNvPr id="112666" name="Text Box 23">
              <a:extLst>
                <a:ext uri="{FF2B5EF4-FFF2-40B4-BE49-F238E27FC236}">
                  <a16:creationId xmlns:a16="http://schemas.microsoft.com/office/drawing/2014/main" id="{ED7C6E9A-185D-704C-BFF5-CEB57063DF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A5</a:t>
              </a:r>
            </a:p>
          </p:txBody>
        </p:sp>
        <p:sp>
          <p:nvSpPr>
            <p:cNvPr id="112667" name="Text Box 24">
              <a:extLst>
                <a:ext uri="{FF2B5EF4-FFF2-40B4-BE49-F238E27FC236}">
                  <a16:creationId xmlns:a16="http://schemas.microsoft.com/office/drawing/2014/main" id="{DC973DDE-F1B9-0444-9B57-EA641D1AB0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A7</a:t>
              </a:r>
            </a:p>
          </p:txBody>
        </p:sp>
      </p:grpSp>
      <p:sp>
        <p:nvSpPr>
          <p:cNvPr id="73732" name="Text Box 25">
            <a:extLst>
              <a:ext uri="{FF2B5EF4-FFF2-40B4-BE49-F238E27FC236}">
                <a16:creationId xmlns:a16="http://schemas.microsoft.com/office/drawing/2014/main" id="{17921215-1E43-BF49-8245-320084DCC2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2138" y="666186"/>
            <a:ext cx="4149725" cy="4247317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285750" indent="-285750" eaLnBrk="1" hangingPunct="1">
              <a:spcBef>
                <a:spcPct val="50000"/>
              </a:spcBef>
              <a:buFontTx/>
              <a:buChar char="•"/>
              <a:defRPr/>
            </a:pPr>
            <a:endParaRPr kumimoji="0" lang="en-US" sz="1800" dirty="0">
              <a:latin typeface="Helvetica"/>
              <a:cs typeface="Helvetica"/>
            </a:endParaRPr>
          </a:p>
          <a:p>
            <a:pPr marL="285750" indent="-285750" eaLnBrk="1" hangingPunct="1">
              <a:spcBef>
                <a:spcPct val="50000"/>
              </a:spcBef>
              <a:buFontTx/>
              <a:buChar char="•"/>
              <a:defRPr/>
            </a:pPr>
            <a:endParaRPr kumimoji="0" lang="en-US" sz="1800" dirty="0">
              <a:latin typeface="Helvetica"/>
              <a:cs typeface="Helvetica"/>
            </a:endParaRPr>
          </a:p>
          <a:p>
            <a:pPr marL="285750" indent="-285750" eaLnBrk="1" hangingPunct="1">
              <a:spcBef>
                <a:spcPct val="50000"/>
              </a:spcBef>
              <a:buFontTx/>
              <a:buChar char="•"/>
              <a:defRPr/>
            </a:pPr>
            <a:r>
              <a:rPr kumimoji="0" lang="en-US" sz="1800" dirty="0">
                <a:latin typeface="Helvetica"/>
                <a:cs typeface="Helvetica"/>
              </a:rPr>
              <a:t>Striping takes place at block level</a:t>
            </a:r>
          </a:p>
          <a:p>
            <a:pPr marL="285750" indent="-285750" eaLnBrk="1" hangingPunct="1">
              <a:spcBef>
                <a:spcPct val="50000"/>
              </a:spcBef>
              <a:buFontTx/>
              <a:buChar char="•"/>
              <a:defRPr/>
            </a:pPr>
            <a:r>
              <a:rPr kumimoji="0" lang="en-US" sz="1800" dirty="0">
                <a:latin typeface="Helvetica"/>
                <a:cs typeface="Helvetica"/>
              </a:rPr>
              <a:t> Dedicated disk for parity blocks</a:t>
            </a:r>
          </a:p>
          <a:p>
            <a:pPr marL="285750" indent="-285750" eaLnBrk="1" hangingPunct="1">
              <a:spcBef>
                <a:spcPct val="50000"/>
              </a:spcBef>
              <a:buFontTx/>
              <a:buChar char="•"/>
              <a:defRPr/>
            </a:pPr>
            <a:r>
              <a:rPr kumimoji="0" lang="en-US" sz="1800" dirty="0">
                <a:latin typeface="Helvetica"/>
                <a:cs typeface="Helvetica"/>
              </a:rPr>
              <a:t> Provides higher throughput but very slow writes. Disk3 has more writes as Parity needs to be updated for every data write.</a:t>
            </a:r>
          </a:p>
          <a:p>
            <a:pPr marL="285750" indent="-285750" eaLnBrk="1" hangingPunct="1">
              <a:spcBef>
                <a:spcPct val="50000"/>
              </a:spcBef>
              <a:buFontTx/>
              <a:buChar char="•"/>
              <a:defRPr/>
            </a:pPr>
            <a:r>
              <a:rPr kumimoji="0" lang="en-US" sz="1800" dirty="0">
                <a:latin typeface="Helvetica"/>
                <a:cs typeface="Helvetica"/>
              </a:rPr>
              <a:t> MTTF  increases substantially (same as RAID3)</a:t>
            </a:r>
          </a:p>
          <a:p>
            <a:pPr marL="342900" indent="-342900" eaLnBrk="1" hangingPunct="1">
              <a:spcBef>
                <a:spcPct val="50000"/>
              </a:spcBef>
              <a:buFontTx/>
              <a:buChar char="•"/>
              <a:defRPr/>
            </a:pPr>
            <a:r>
              <a:rPr kumimoji="0" lang="en-US" sz="1800" dirty="0">
                <a:latin typeface="Helvetica"/>
                <a:cs typeface="Helvetica"/>
              </a:rPr>
              <a:t>Pi = A</a:t>
            </a:r>
            <a:r>
              <a:rPr kumimoji="0" lang="en-US" sz="1800" baseline="-25000" dirty="0">
                <a:latin typeface="Helvetica"/>
                <a:cs typeface="Helvetica"/>
              </a:rPr>
              <a:t>2i</a:t>
            </a:r>
            <a:r>
              <a:rPr kumimoji="0" lang="en-US" sz="1800" dirty="0">
                <a:latin typeface="Helvetica"/>
                <a:cs typeface="Helvetica"/>
              </a:rPr>
              <a:t>      A</a:t>
            </a:r>
            <a:r>
              <a:rPr kumimoji="0" lang="en-US" sz="1800" baseline="-25000" dirty="0">
                <a:latin typeface="Helvetica"/>
                <a:cs typeface="Helvetica"/>
              </a:rPr>
              <a:t>2i+1</a:t>
            </a:r>
            <a:r>
              <a:rPr kumimoji="0" lang="en-US" sz="1800" dirty="0">
                <a:latin typeface="Helvetica"/>
                <a:cs typeface="Helvetica"/>
              </a:rPr>
              <a:t>, here </a:t>
            </a:r>
            <a:r>
              <a:rPr lang="en-US" sz="1800" dirty="0"/>
              <a:t>⊕</a:t>
            </a:r>
            <a:r>
              <a:rPr kumimoji="0" lang="en-US" sz="1800" dirty="0">
                <a:latin typeface="Helvetica"/>
                <a:cs typeface="Helvetica"/>
              </a:rPr>
              <a:t> is an exclusive-or operator</a:t>
            </a:r>
          </a:p>
        </p:txBody>
      </p:sp>
      <p:grpSp>
        <p:nvGrpSpPr>
          <p:cNvPr id="112645" name="Group 26">
            <a:extLst>
              <a:ext uri="{FF2B5EF4-FFF2-40B4-BE49-F238E27FC236}">
                <a16:creationId xmlns:a16="http://schemas.microsoft.com/office/drawing/2014/main" id="{A8178125-91D2-5842-AA04-26A166060219}"/>
              </a:ext>
            </a:extLst>
          </p:cNvPr>
          <p:cNvGrpSpPr>
            <a:grpSpLocks/>
          </p:cNvGrpSpPr>
          <p:nvPr/>
        </p:nvGrpSpPr>
        <p:grpSpPr bwMode="auto">
          <a:xfrm>
            <a:off x="3327400" y="1545661"/>
            <a:ext cx="1008063" cy="2808288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2652" name="AutoShape 27">
              <a:extLst>
                <a:ext uri="{FF2B5EF4-FFF2-40B4-BE49-F238E27FC236}">
                  <a16:creationId xmlns:a16="http://schemas.microsoft.com/office/drawing/2014/main" id="{D2D97F4C-B25D-1746-B081-0876D6263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2653" name="Group 28">
              <a:extLst>
                <a:ext uri="{FF2B5EF4-FFF2-40B4-BE49-F238E27FC236}">
                  <a16:creationId xmlns:a16="http://schemas.microsoft.com/office/drawing/2014/main" id="{70E61951-0ED3-1D42-ACA1-8B8BE53440A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2658" name="Oval 29">
                <a:extLst>
                  <a:ext uri="{FF2B5EF4-FFF2-40B4-BE49-F238E27FC236}">
                    <a16:creationId xmlns:a16="http://schemas.microsoft.com/office/drawing/2014/main" id="{F76565E6-5E6F-D04C-95F8-3EEF3B6E89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2659" name="Oval 30">
                <a:extLst>
                  <a:ext uri="{FF2B5EF4-FFF2-40B4-BE49-F238E27FC236}">
                    <a16:creationId xmlns:a16="http://schemas.microsoft.com/office/drawing/2014/main" id="{8A2C7A7A-9C75-7E46-AFD3-35A9189B85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2660" name="Oval 31">
                <a:extLst>
                  <a:ext uri="{FF2B5EF4-FFF2-40B4-BE49-F238E27FC236}">
                    <a16:creationId xmlns:a16="http://schemas.microsoft.com/office/drawing/2014/main" id="{034ECB2A-0310-5E48-A9B6-3EA81D2B92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2661" name="Oval 32">
                <a:extLst>
                  <a:ext uri="{FF2B5EF4-FFF2-40B4-BE49-F238E27FC236}">
                    <a16:creationId xmlns:a16="http://schemas.microsoft.com/office/drawing/2014/main" id="{EFDC6167-9ABF-A443-A17F-A58A1501BD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2654" name="Text Box 33">
              <a:extLst>
                <a:ext uri="{FF2B5EF4-FFF2-40B4-BE49-F238E27FC236}">
                  <a16:creationId xmlns:a16="http://schemas.microsoft.com/office/drawing/2014/main" id="{4ABAC0B6-1C82-E448-95B4-5E33CCBA2E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P0</a:t>
              </a:r>
            </a:p>
          </p:txBody>
        </p:sp>
        <p:sp>
          <p:nvSpPr>
            <p:cNvPr id="112655" name="Text Box 34">
              <a:extLst>
                <a:ext uri="{FF2B5EF4-FFF2-40B4-BE49-F238E27FC236}">
                  <a16:creationId xmlns:a16="http://schemas.microsoft.com/office/drawing/2014/main" id="{53DD9C1E-AE6F-3449-A60E-6D58ACC166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P1</a:t>
              </a:r>
            </a:p>
          </p:txBody>
        </p:sp>
        <p:sp>
          <p:nvSpPr>
            <p:cNvPr id="112656" name="Text Box 35">
              <a:extLst>
                <a:ext uri="{FF2B5EF4-FFF2-40B4-BE49-F238E27FC236}">
                  <a16:creationId xmlns:a16="http://schemas.microsoft.com/office/drawing/2014/main" id="{320CD63D-1392-0A4A-939D-55CC94DB11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P2</a:t>
              </a:r>
            </a:p>
          </p:txBody>
        </p:sp>
        <p:sp>
          <p:nvSpPr>
            <p:cNvPr id="112657" name="Text Box 36">
              <a:extLst>
                <a:ext uri="{FF2B5EF4-FFF2-40B4-BE49-F238E27FC236}">
                  <a16:creationId xmlns:a16="http://schemas.microsoft.com/office/drawing/2014/main" id="{F9E7C240-6C81-094D-850C-04CDE19A25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P3</a:t>
              </a:r>
            </a:p>
          </p:txBody>
        </p:sp>
      </p:grpSp>
      <p:sp>
        <p:nvSpPr>
          <p:cNvPr id="112646" name="Text Box 39">
            <a:extLst>
              <a:ext uri="{FF2B5EF4-FFF2-40B4-BE49-F238E27FC236}">
                <a16:creationId xmlns:a16="http://schemas.microsoft.com/office/drawing/2014/main" id="{CEB7BA51-F9B3-0143-918D-BE4FEDD3B7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3794084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 dirty="0">
                <a:solidFill>
                  <a:schemeClr val="bg2"/>
                </a:solidFill>
                <a:latin typeface="Helvetica" pitchFamily="2" charset="0"/>
              </a:rPr>
              <a:t>Disk2</a:t>
            </a:r>
            <a:endParaRPr lang="en-AU" altLang="en-US" sz="1800" dirty="0">
              <a:latin typeface="Helvetica" pitchFamily="2" charset="0"/>
            </a:endParaRPr>
          </a:p>
        </p:txBody>
      </p:sp>
      <p:sp>
        <p:nvSpPr>
          <p:cNvPr id="112647" name="Text Box 40">
            <a:extLst>
              <a:ext uri="{FF2B5EF4-FFF2-40B4-BE49-F238E27FC236}">
                <a16:creationId xmlns:a16="http://schemas.microsoft.com/office/drawing/2014/main" id="{5E43BC5C-AAA7-4343-83E6-640E670706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0250" y="3762334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 dirty="0">
                <a:solidFill>
                  <a:schemeClr val="bg2"/>
                </a:solidFill>
                <a:latin typeface="Helvetica" pitchFamily="2" charset="0"/>
              </a:rPr>
              <a:t>Disk1</a:t>
            </a:r>
            <a:endParaRPr lang="en-AU" altLang="en-US" sz="1800" dirty="0">
              <a:latin typeface="Helvetica" pitchFamily="2" charset="0"/>
            </a:endParaRPr>
          </a:p>
        </p:txBody>
      </p:sp>
      <p:sp>
        <p:nvSpPr>
          <p:cNvPr id="112648" name="Text Box 41">
            <a:extLst>
              <a:ext uri="{FF2B5EF4-FFF2-40B4-BE49-F238E27FC236}">
                <a16:creationId xmlns:a16="http://schemas.microsoft.com/office/drawing/2014/main" id="{D50058D1-D83E-A14C-BBBD-99A48C4355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3600" y="3882984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Disk3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12649" name="Text Box 42">
            <a:extLst>
              <a:ext uri="{FF2B5EF4-FFF2-40B4-BE49-F238E27FC236}">
                <a16:creationId xmlns:a16="http://schemas.microsoft.com/office/drawing/2014/main" id="{938F517B-E147-444C-BD8C-F969D6BB3F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5635479"/>
            <a:ext cx="5139706" cy="1138773"/>
          </a:xfrm>
          <a:prstGeom prst="rect">
            <a:avLst/>
          </a:prstGeom>
          <a:noFill/>
          <a:ln w="12700" cap="sq">
            <a:solidFill>
              <a:srgbClr val="0000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dirty="0">
                <a:latin typeface="Helvetica" pitchFamily="2" charset="0"/>
              </a:rPr>
              <a:t>A means Block (4K or 8K bytes of storage)</a:t>
            </a:r>
          </a:p>
          <a:p>
            <a:r>
              <a:rPr lang="en-US" altLang="en-US" sz="2000" dirty="0">
                <a:latin typeface="Helvetica" pitchFamily="2" charset="0"/>
              </a:rPr>
              <a:t>P is parity</a:t>
            </a:r>
          </a:p>
          <a:p>
            <a:endParaRPr lang="en-US" altLang="en-US" sz="2000" dirty="0">
              <a:latin typeface="Helvetica" pitchFamily="2" charset="0"/>
            </a:endParaRPr>
          </a:p>
        </p:txBody>
      </p:sp>
      <p:sp>
        <p:nvSpPr>
          <p:cNvPr id="112650" name="Text Box 28">
            <a:extLst>
              <a:ext uri="{FF2B5EF4-FFF2-40B4-BE49-F238E27FC236}">
                <a16:creationId xmlns:a16="http://schemas.microsoft.com/office/drawing/2014/main" id="{17705457-532B-0844-9BA1-22F9A4ACDA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6338023"/>
            <a:ext cx="6562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>
                <a:latin typeface="Helvetica" pitchFamily="2" charset="0"/>
              </a:rPr>
              <a:t> MTTF = Mean Time To Failure</a:t>
            </a:r>
          </a:p>
        </p:txBody>
      </p:sp>
      <p:sp>
        <p:nvSpPr>
          <p:cNvPr id="112651" name="Rectangle 1">
            <a:extLst>
              <a:ext uri="{FF2B5EF4-FFF2-40B4-BE49-F238E27FC236}">
                <a16:creationId xmlns:a16="http://schemas.microsoft.com/office/drawing/2014/main" id="{69994C55-AEB7-CA46-96C6-2D901ED141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3555" y="4165943"/>
            <a:ext cx="3381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⊕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95276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Rectangle 2">
            <a:extLst>
              <a:ext uri="{FF2B5EF4-FFF2-40B4-BE49-F238E27FC236}">
                <a16:creationId xmlns:a16="http://schemas.microsoft.com/office/drawing/2014/main" id="{7C9831C1-8C0E-CE4F-A357-E641AB5D47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 dirty="0">
                <a:latin typeface="Helvetica" pitchFamily="2" charset="0"/>
                <a:ea typeface="ＭＳ Ｐゴシック" panose="020B0600070205080204" pitchFamily="34" charset="-128"/>
              </a:rPr>
              <a:t>RAID 5 with 3 disks (Block level striping)</a:t>
            </a:r>
          </a:p>
        </p:txBody>
      </p:sp>
      <p:grpSp>
        <p:nvGrpSpPr>
          <p:cNvPr id="114690" name="Group 3">
            <a:extLst>
              <a:ext uri="{FF2B5EF4-FFF2-40B4-BE49-F238E27FC236}">
                <a16:creationId xmlns:a16="http://schemas.microsoft.com/office/drawing/2014/main" id="{217BB49B-A03A-D74F-8586-4B9BDA073041}"/>
              </a:ext>
            </a:extLst>
          </p:cNvPr>
          <p:cNvGrpSpPr>
            <a:grpSpLocks/>
          </p:cNvGrpSpPr>
          <p:nvPr/>
        </p:nvGrpSpPr>
        <p:grpSpPr bwMode="auto">
          <a:xfrm>
            <a:off x="657225" y="1887538"/>
            <a:ext cx="1008063" cy="2808287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4719" name="AutoShape 4">
              <a:extLst>
                <a:ext uri="{FF2B5EF4-FFF2-40B4-BE49-F238E27FC236}">
                  <a16:creationId xmlns:a16="http://schemas.microsoft.com/office/drawing/2014/main" id="{67D1A2B3-FBE7-4C42-BBDB-C7E1143B86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4720" name="Group 5">
              <a:extLst>
                <a:ext uri="{FF2B5EF4-FFF2-40B4-BE49-F238E27FC236}">
                  <a16:creationId xmlns:a16="http://schemas.microsoft.com/office/drawing/2014/main" id="{3C3112C1-AF0F-5042-B7C7-21B8AAC8425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4725" name="Oval 6">
                <a:extLst>
                  <a:ext uri="{FF2B5EF4-FFF2-40B4-BE49-F238E27FC236}">
                    <a16:creationId xmlns:a16="http://schemas.microsoft.com/office/drawing/2014/main" id="{A27DAC70-C84E-074A-933F-80FF007D65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4726" name="Oval 7">
                <a:extLst>
                  <a:ext uri="{FF2B5EF4-FFF2-40B4-BE49-F238E27FC236}">
                    <a16:creationId xmlns:a16="http://schemas.microsoft.com/office/drawing/2014/main" id="{6853267C-713F-424A-A47E-F2D52B425A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4727" name="Oval 8">
                <a:extLst>
                  <a:ext uri="{FF2B5EF4-FFF2-40B4-BE49-F238E27FC236}">
                    <a16:creationId xmlns:a16="http://schemas.microsoft.com/office/drawing/2014/main" id="{3925ACF2-3493-B044-82D7-3E892ADF6F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4728" name="Oval 9">
                <a:extLst>
                  <a:ext uri="{FF2B5EF4-FFF2-40B4-BE49-F238E27FC236}">
                    <a16:creationId xmlns:a16="http://schemas.microsoft.com/office/drawing/2014/main" id="{D0637AEF-AF96-1C46-B020-F59CFFD4216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4721" name="Text Box 10">
              <a:extLst>
                <a:ext uri="{FF2B5EF4-FFF2-40B4-BE49-F238E27FC236}">
                  <a16:creationId xmlns:a16="http://schemas.microsoft.com/office/drawing/2014/main" id="{D3FDAE79-78E8-EF4C-A7D5-1DB5D4A8D9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A0</a:t>
              </a:r>
            </a:p>
          </p:txBody>
        </p:sp>
        <p:sp>
          <p:nvSpPr>
            <p:cNvPr id="114722" name="Text Box 11">
              <a:extLst>
                <a:ext uri="{FF2B5EF4-FFF2-40B4-BE49-F238E27FC236}">
                  <a16:creationId xmlns:a16="http://schemas.microsoft.com/office/drawing/2014/main" id="{52C447AA-E614-FD4F-92B7-32507530BF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A2</a:t>
              </a:r>
            </a:p>
          </p:txBody>
        </p:sp>
        <p:sp>
          <p:nvSpPr>
            <p:cNvPr id="114723" name="Text Box 12">
              <a:extLst>
                <a:ext uri="{FF2B5EF4-FFF2-40B4-BE49-F238E27FC236}">
                  <a16:creationId xmlns:a16="http://schemas.microsoft.com/office/drawing/2014/main" id="{8B88F1A9-08DE-2A4F-B9EE-7534AF3787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P2</a:t>
              </a:r>
            </a:p>
          </p:txBody>
        </p:sp>
        <p:sp>
          <p:nvSpPr>
            <p:cNvPr id="114724" name="Text Box 13">
              <a:extLst>
                <a:ext uri="{FF2B5EF4-FFF2-40B4-BE49-F238E27FC236}">
                  <a16:creationId xmlns:a16="http://schemas.microsoft.com/office/drawing/2014/main" id="{93ED38C9-83BD-154A-BB17-678135EEE4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A6</a:t>
              </a:r>
            </a:p>
          </p:txBody>
        </p:sp>
      </p:grpSp>
      <p:grpSp>
        <p:nvGrpSpPr>
          <p:cNvPr id="114691" name="Group 14">
            <a:extLst>
              <a:ext uri="{FF2B5EF4-FFF2-40B4-BE49-F238E27FC236}">
                <a16:creationId xmlns:a16="http://schemas.microsoft.com/office/drawing/2014/main" id="{93B4FCC4-4573-E845-B08C-BDDFBC885C21}"/>
              </a:ext>
            </a:extLst>
          </p:cNvPr>
          <p:cNvGrpSpPr>
            <a:grpSpLocks/>
          </p:cNvGrpSpPr>
          <p:nvPr/>
        </p:nvGrpSpPr>
        <p:grpSpPr bwMode="auto">
          <a:xfrm>
            <a:off x="2025650" y="1958975"/>
            <a:ext cx="1008063" cy="2808288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4709" name="AutoShape 15">
              <a:extLst>
                <a:ext uri="{FF2B5EF4-FFF2-40B4-BE49-F238E27FC236}">
                  <a16:creationId xmlns:a16="http://schemas.microsoft.com/office/drawing/2014/main" id="{F2BCFDCA-809F-0D4F-A3D0-5841491092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4710" name="Group 16">
              <a:extLst>
                <a:ext uri="{FF2B5EF4-FFF2-40B4-BE49-F238E27FC236}">
                  <a16:creationId xmlns:a16="http://schemas.microsoft.com/office/drawing/2014/main" id="{73BE1649-8A87-A840-AE36-E261D106CF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4715" name="Oval 17">
                <a:extLst>
                  <a:ext uri="{FF2B5EF4-FFF2-40B4-BE49-F238E27FC236}">
                    <a16:creationId xmlns:a16="http://schemas.microsoft.com/office/drawing/2014/main" id="{CBD90861-38A2-2041-80A5-B534538A5A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4716" name="Oval 18">
                <a:extLst>
                  <a:ext uri="{FF2B5EF4-FFF2-40B4-BE49-F238E27FC236}">
                    <a16:creationId xmlns:a16="http://schemas.microsoft.com/office/drawing/2014/main" id="{1F67FEC3-B6D8-E541-9EF4-702B8A1666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4717" name="Oval 19">
                <a:extLst>
                  <a:ext uri="{FF2B5EF4-FFF2-40B4-BE49-F238E27FC236}">
                    <a16:creationId xmlns:a16="http://schemas.microsoft.com/office/drawing/2014/main" id="{5B4DF046-571F-864B-9ADD-052AC3E3BE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4718" name="Oval 20">
                <a:extLst>
                  <a:ext uri="{FF2B5EF4-FFF2-40B4-BE49-F238E27FC236}">
                    <a16:creationId xmlns:a16="http://schemas.microsoft.com/office/drawing/2014/main" id="{B4E107A1-66E9-4045-AF90-635BDDA50E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4711" name="Text Box 21">
              <a:extLst>
                <a:ext uri="{FF2B5EF4-FFF2-40B4-BE49-F238E27FC236}">
                  <a16:creationId xmlns:a16="http://schemas.microsoft.com/office/drawing/2014/main" id="{75E33C6D-C8A8-F941-B582-0526F40DF8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A1</a:t>
              </a:r>
            </a:p>
          </p:txBody>
        </p:sp>
        <p:sp>
          <p:nvSpPr>
            <p:cNvPr id="114712" name="Text Box 22">
              <a:extLst>
                <a:ext uri="{FF2B5EF4-FFF2-40B4-BE49-F238E27FC236}">
                  <a16:creationId xmlns:a16="http://schemas.microsoft.com/office/drawing/2014/main" id="{E40D1134-DA52-3B46-AA99-4131785DD5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P1</a:t>
              </a:r>
            </a:p>
          </p:txBody>
        </p:sp>
        <p:sp>
          <p:nvSpPr>
            <p:cNvPr id="114713" name="Text Box 23">
              <a:extLst>
                <a:ext uri="{FF2B5EF4-FFF2-40B4-BE49-F238E27FC236}">
                  <a16:creationId xmlns:a16="http://schemas.microsoft.com/office/drawing/2014/main" id="{8AAF5BFE-EDE8-4D40-A1EC-8A199F961F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A4</a:t>
              </a:r>
            </a:p>
          </p:txBody>
        </p:sp>
        <p:sp>
          <p:nvSpPr>
            <p:cNvPr id="114714" name="Text Box 24">
              <a:extLst>
                <a:ext uri="{FF2B5EF4-FFF2-40B4-BE49-F238E27FC236}">
                  <a16:creationId xmlns:a16="http://schemas.microsoft.com/office/drawing/2014/main" id="{DB6B2B27-EA60-9B4C-8DA2-6656F022A7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A7</a:t>
              </a:r>
            </a:p>
          </p:txBody>
        </p:sp>
      </p:grpSp>
      <p:sp>
        <p:nvSpPr>
          <p:cNvPr id="75780" name="Text Box 25">
            <a:extLst>
              <a:ext uri="{FF2B5EF4-FFF2-40B4-BE49-F238E27FC236}">
                <a16:creationId xmlns:a16="http://schemas.microsoft.com/office/drawing/2014/main" id="{74DB14F4-0E79-F143-B315-6B3BE4A7D2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62500" y="1550713"/>
            <a:ext cx="4110037" cy="466281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>
            <a:spAutoFit/>
          </a:bodyPr>
          <a:lstStyle>
            <a:lvl1pPr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marL="285750" indent="-285750" eaLnBrk="1" hangingPunct="1">
              <a:spcBef>
                <a:spcPct val="50000"/>
              </a:spcBef>
              <a:buFontTx/>
              <a:buChar char="•"/>
              <a:defRPr/>
            </a:pPr>
            <a:r>
              <a:rPr kumimoji="0" lang="en-US" sz="1800" dirty="0">
                <a:latin typeface="Helvetica"/>
                <a:cs typeface="Helvetica"/>
              </a:rPr>
              <a:t>A0,A1, A2, A3, .. are contiguous blocks of data of a file</a:t>
            </a:r>
          </a:p>
          <a:p>
            <a:pPr marL="285750" indent="-285750" eaLnBrk="1" hangingPunct="1">
              <a:spcBef>
                <a:spcPct val="50000"/>
              </a:spcBef>
              <a:buFontTx/>
              <a:buChar char="•"/>
              <a:defRPr/>
            </a:pPr>
            <a:r>
              <a:rPr kumimoji="0" lang="en-US" sz="1800" dirty="0">
                <a:latin typeface="Helvetica"/>
                <a:cs typeface="Helvetica"/>
              </a:rPr>
              <a:t> Striping takes place at  block level</a:t>
            </a:r>
          </a:p>
          <a:p>
            <a:pPr marL="285750" indent="-285750" eaLnBrk="1" hangingPunct="1">
              <a:spcBef>
                <a:spcPct val="50000"/>
              </a:spcBef>
              <a:buFontTx/>
              <a:buChar char="•"/>
              <a:defRPr/>
            </a:pPr>
            <a:r>
              <a:rPr kumimoji="0" lang="en-US" sz="1800" dirty="0">
                <a:latin typeface="Helvetica"/>
                <a:cs typeface="Helvetica"/>
              </a:rPr>
              <a:t>Parity blocks are also striped</a:t>
            </a:r>
          </a:p>
          <a:p>
            <a:pPr marL="285750" indent="-285750" eaLnBrk="1" hangingPunct="1">
              <a:spcBef>
                <a:spcPct val="50000"/>
              </a:spcBef>
              <a:buFontTx/>
              <a:buChar char="•"/>
              <a:defRPr/>
            </a:pPr>
            <a:r>
              <a:rPr kumimoji="0" lang="en-US" sz="1800" dirty="0">
                <a:latin typeface="Helvetica"/>
                <a:cs typeface="Helvetica"/>
              </a:rPr>
              <a:t>Provides higher throughput but slower writes but better than RAID 4 as Parity bits are distributed among all disks and the number of write operations on average equal among all 3 disks. </a:t>
            </a:r>
          </a:p>
          <a:p>
            <a:pPr marL="285750" indent="-285750" eaLnBrk="1" hangingPunct="1">
              <a:spcBef>
                <a:spcPct val="50000"/>
              </a:spcBef>
              <a:buFontTx/>
              <a:buChar char="•"/>
              <a:defRPr/>
            </a:pPr>
            <a:r>
              <a:rPr kumimoji="0" lang="en-US" sz="1800" dirty="0">
                <a:latin typeface="Helvetica"/>
                <a:cs typeface="Helvetica"/>
              </a:rPr>
              <a:t> MTTF  increases substantially (same as RAID3)</a:t>
            </a:r>
          </a:p>
          <a:p>
            <a:pPr marL="342900" indent="-342900" eaLnBrk="1" hangingPunct="1">
              <a:spcBef>
                <a:spcPct val="50000"/>
              </a:spcBef>
              <a:buFontTx/>
              <a:buChar char="•"/>
              <a:defRPr/>
            </a:pPr>
            <a:r>
              <a:rPr kumimoji="0" lang="en-US" sz="1800" dirty="0">
                <a:latin typeface="Helvetica"/>
                <a:cs typeface="Helvetica"/>
              </a:rPr>
              <a:t>Pi = A</a:t>
            </a:r>
            <a:r>
              <a:rPr kumimoji="0" lang="en-US" sz="1800" baseline="-25000" dirty="0">
                <a:latin typeface="Helvetica"/>
                <a:cs typeface="Helvetica"/>
              </a:rPr>
              <a:t>2i</a:t>
            </a:r>
            <a:r>
              <a:rPr kumimoji="0" lang="en-US" sz="1800" dirty="0">
                <a:latin typeface="Helvetica"/>
                <a:cs typeface="Helvetica"/>
              </a:rPr>
              <a:t> </a:t>
            </a:r>
            <a:r>
              <a:rPr lang="en-US" sz="1800" dirty="0"/>
              <a:t>⊕</a:t>
            </a:r>
            <a:r>
              <a:rPr kumimoji="0" lang="en-US" sz="1800" dirty="0">
                <a:latin typeface="Helvetica"/>
                <a:cs typeface="Helvetica"/>
              </a:rPr>
              <a:t> A</a:t>
            </a:r>
            <a:r>
              <a:rPr kumimoji="0" lang="en-US" sz="1800" baseline="-25000" dirty="0">
                <a:latin typeface="Helvetica"/>
                <a:cs typeface="Helvetica"/>
              </a:rPr>
              <a:t>2i+1</a:t>
            </a:r>
            <a:r>
              <a:rPr kumimoji="0" lang="en-US" sz="1800" dirty="0">
                <a:latin typeface="Helvetica"/>
                <a:cs typeface="Helvetica"/>
              </a:rPr>
              <a:t>, here </a:t>
            </a:r>
            <a:r>
              <a:rPr lang="en-US" sz="1800" dirty="0"/>
              <a:t>⊕</a:t>
            </a:r>
            <a:r>
              <a:rPr kumimoji="0" lang="en-US" sz="1800" dirty="0">
                <a:latin typeface="Helvetica"/>
                <a:cs typeface="Helvetica"/>
              </a:rPr>
              <a:t> is an exclusive-or operator</a:t>
            </a:r>
          </a:p>
        </p:txBody>
      </p:sp>
      <p:grpSp>
        <p:nvGrpSpPr>
          <p:cNvPr id="114693" name="Group 26">
            <a:extLst>
              <a:ext uri="{FF2B5EF4-FFF2-40B4-BE49-F238E27FC236}">
                <a16:creationId xmlns:a16="http://schemas.microsoft.com/office/drawing/2014/main" id="{73E0141B-6D11-0740-B0DB-E2F1655934A1}"/>
              </a:ext>
            </a:extLst>
          </p:cNvPr>
          <p:cNvGrpSpPr>
            <a:grpSpLocks/>
          </p:cNvGrpSpPr>
          <p:nvPr/>
        </p:nvGrpSpPr>
        <p:grpSpPr bwMode="auto">
          <a:xfrm>
            <a:off x="3394075" y="1958975"/>
            <a:ext cx="1008063" cy="2808288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4699" name="AutoShape 27">
              <a:extLst>
                <a:ext uri="{FF2B5EF4-FFF2-40B4-BE49-F238E27FC236}">
                  <a16:creationId xmlns:a16="http://schemas.microsoft.com/office/drawing/2014/main" id="{4F3E91BB-DBDD-D445-915B-44EA19CBCC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4700" name="Group 28">
              <a:extLst>
                <a:ext uri="{FF2B5EF4-FFF2-40B4-BE49-F238E27FC236}">
                  <a16:creationId xmlns:a16="http://schemas.microsoft.com/office/drawing/2014/main" id="{2A2CC73F-0C23-9D43-AB36-D3B040F4F9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4705" name="Oval 29">
                <a:extLst>
                  <a:ext uri="{FF2B5EF4-FFF2-40B4-BE49-F238E27FC236}">
                    <a16:creationId xmlns:a16="http://schemas.microsoft.com/office/drawing/2014/main" id="{38166A16-7741-4746-843B-F1E114D911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4706" name="Oval 30">
                <a:extLst>
                  <a:ext uri="{FF2B5EF4-FFF2-40B4-BE49-F238E27FC236}">
                    <a16:creationId xmlns:a16="http://schemas.microsoft.com/office/drawing/2014/main" id="{74BFBF90-D557-F043-B590-AB973418CA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4707" name="Oval 31">
                <a:extLst>
                  <a:ext uri="{FF2B5EF4-FFF2-40B4-BE49-F238E27FC236}">
                    <a16:creationId xmlns:a16="http://schemas.microsoft.com/office/drawing/2014/main" id="{272C7023-26EE-FB48-9BF2-F287A2452E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4708" name="Oval 32">
                <a:extLst>
                  <a:ext uri="{FF2B5EF4-FFF2-40B4-BE49-F238E27FC236}">
                    <a16:creationId xmlns:a16="http://schemas.microsoft.com/office/drawing/2014/main" id="{25CF9A53-8F9E-8E4F-B8D4-7C9FF3F2C6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4701" name="Text Box 33">
              <a:extLst>
                <a:ext uri="{FF2B5EF4-FFF2-40B4-BE49-F238E27FC236}">
                  <a16:creationId xmlns:a16="http://schemas.microsoft.com/office/drawing/2014/main" id="{6F772A92-E16D-7148-B206-8ABD3A5517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P0</a:t>
              </a:r>
            </a:p>
          </p:txBody>
        </p:sp>
        <p:sp>
          <p:nvSpPr>
            <p:cNvPr id="114702" name="Text Box 34">
              <a:extLst>
                <a:ext uri="{FF2B5EF4-FFF2-40B4-BE49-F238E27FC236}">
                  <a16:creationId xmlns:a16="http://schemas.microsoft.com/office/drawing/2014/main" id="{259C96FB-3D9A-254B-85ED-25D96F5525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A3</a:t>
              </a:r>
            </a:p>
          </p:txBody>
        </p:sp>
        <p:sp>
          <p:nvSpPr>
            <p:cNvPr id="114703" name="Text Box 35">
              <a:extLst>
                <a:ext uri="{FF2B5EF4-FFF2-40B4-BE49-F238E27FC236}">
                  <a16:creationId xmlns:a16="http://schemas.microsoft.com/office/drawing/2014/main" id="{BDD6675B-3694-3F43-8118-0AE34FC86DC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A5</a:t>
              </a:r>
            </a:p>
          </p:txBody>
        </p:sp>
        <p:sp>
          <p:nvSpPr>
            <p:cNvPr id="114704" name="Text Box 36">
              <a:extLst>
                <a:ext uri="{FF2B5EF4-FFF2-40B4-BE49-F238E27FC236}">
                  <a16:creationId xmlns:a16="http://schemas.microsoft.com/office/drawing/2014/main" id="{26BE845A-D81A-B641-9CA3-A0E44B491F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P3</a:t>
              </a:r>
            </a:p>
          </p:txBody>
        </p:sp>
      </p:grpSp>
      <p:sp>
        <p:nvSpPr>
          <p:cNvPr id="114694" name="Text Box 38">
            <a:extLst>
              <a:ext uri="{FF2B5EF4-FFF2-40B4-BE49-F238E27FC236}">
                <a16:creationId xmlns:a16="http://schemas.microsoft.com/office/drawing/2014/main" id="{78BF3663-A3E5-E045-A29F-68CD3E95DF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4143375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Disk2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14695" name="Text Box 39">
            <a:extLst>
              <a:ext uri="{FF2B5EF4-FFF2-40B4-BE49-F238E27FC236}">
                <a16:creationId xmlns:a16="http://schemas.microsoft.com/office/drawing/2014/main" id="{7B082C5A-F04E-CF41-AE36-738AE3937B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875" y="4073525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Disk1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14696" name="Text Box 40">
            <a:extLst>
              <a:ext uri="{FF2B5EF4-FFF2-40B4-BE49-F238E27FC236}">
                <a16:creationId xmlns:a16="http://schemas.microsoft.com/office/drawing/2014/main" id="{AA1EBF7A-CEF6-AE4D-A839-7A3063BB94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8375" y="4222750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Disk3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14697" name="Text Box 41">
            <a:extLst>
              <a:ext uri="{FF2B5EF4-FFF2-40B4-BE49-F238E27FC236}">
                <a16:creationId xmlns:a16="http://schemas.microsoft.com/office/drawing/2014/main" id="{7AB211A7-153C-5C48-879F-802CE74E42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230" y="5440372"/>
            <a:ext cx="4612270" cy="1034129"/>
          </a:xfrm>
          <a:prstGeom prst="rect">
            <a:avLst/>
          </a:prstGeom>
          <a:noFill/>
          <a:ln w="12700" cap="sq">
            <a:solidFill>
              <a:srgbClr val="0000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dirty="0">
                <a:latin typeface="Helvetica" pitchFamily="2" charset="0"/>
              </a:rPr>
              <a:t>A means Block (4K or 8K bytes of storage)</a:t>
            </a:r>
          </a:p>
          <a:p>
            <a:r>
              <a:rPr lang="en-US" altLang="en-US" sz="1800" dirty="0">
                <a:latin typeface="Helvetica" pitchFamily="2" charset="0"/>
              </a:rPr>
              <a:t>P is parity</a:t>
            </a:r>
          </a:p>
          <a:p>
            <a:endParaRPr lang="en-US" altLang="en-US" sz="1800" dirty="0">
              <a:latin typeface="Helvetica" pitchFamily="2" charset="0"/>
            </a:endParaRPr>
          </a:p>
        </p:txBody>
      </p:sp>
      <p:sp>
        <p:nvSpPr>
          <p:cNvPr id="114698" name="Text Box 28">
            <a:extLst>
              <a:ext uri="{FF2B5EF4-FFF2-40B4-BE49-F238E27FC236}">
                <a16:creationId xmlns:a16="http://schemas.microsoft.com/office/drawing/2014/main" id="{62005D54-C5D3-504B-9ABB-ADF0824553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229" y="6141254"/>
            <a:ext cx="656272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>
                <a:latin typeface="Helvetica" pitchFamily="2" charset="0"/>
              </a:rPr>
              <a:t> MTTF = Mean Time To Failure</a:t>
            </a:r>
          </a:p>
        </p:txBody>
      </p:sp>
    </p:spTree>
    <p:extLst>
      <p:ext uri="{BB962C8B-B14F-4D97-AF65-F5344CB8AC3E}">
        <p14:creationId xmlns:p14="http://schemas.microsoft.com/office/powerpoint/2010/main" val="3546472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Rectangle 2">
            <a:extLst>
              <a:ext uri="{FF2B5EF4-FFF2-40B4-BE49-F238E27FC236}">
                <a16:creationId xmlns:a16="http://schemas.microsoft.com/office/drawing/2014/main" id="{B3077DD1-FD0A-C243-A5E3-1CF1E125D3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73572" y="283853"/>
            <a:ext cx="7520001" cy="887360"/>
          </a:xfrm>
        </p:spPr>
        <p:txBody>
          <a:bodyPr/>
          <a:lstStyle/>
          <a:p>
            <a:r>
              <a:rPr lang="en-US" altLang="en-US" sz="2800" dirty="0">
                <a:latin typeface="Helvetica" pitchFamily="2" charset="0"/>
                <a:ea typeface="ＭＳ Ｐゴシック" panose="020B0600070205080204" pitchFamily="34" charset="-128"/>
              </a:rPr>
              <a:t>RAID 6 (Block level level striping)</a:t>
            </a:r>
          </a:p>
        </p:txBody>
      </p:sp>
      <p:grpSp>
        <p:nvGrpSpPr>
          <p:cNvPr id="117762" name="Group 3">
            <a:extLst>
              <a:ext uri="{FF2B5EF4-FFF2-40B4-BE49-F238E27FC236}">
                <a16:creationId xmlns:a16="http://schemas.microsoft.com/office/drawing/2014/main" id="{F98DAE66-1973-B244-9A7F-0E8793B11648}"/>
              </a:ext>
            </a:extLst>
          </p:cNvPr>
          <p:cNvGrpSpPr>
            <a:grpSpLocks/>
          </p:cNvGrpSpPr>
          <p:nvPr/>
        </p:nvGrpSpPr>
        <p:grpSpPr bwMode="auto">
          <a:xfrm>
            <a:off x="910812" y="1845318"/>
            <a:ext cx="1008062" cy="2808287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7814" name="AutoShape 4">
              <a:extLst>
                <a:ext uri="{FF2B5EF4-FFF2-40B4-BE49-F238E27FC236}">
                  <a16:creationId xmlns:a16="http://schemas.microsoft.com/office/drawing/2014/main" id="{BDB22A83-7015-0D42-97D8-E04366B123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7815" name="Group 5">
              <a:extLst>
                <a:ext uri="{FF2B5EF4-FFF2-40B4-BE49-F238E27FC236}">
                  <a16:creationId xmlns:a16="http://schemas.microsoft.com/office/drawing/2014/main" id="{47E1AEC6-9D92-4B44-92AA-E882D92C6D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7820" name="Oval 6">
                <a:extLst>
                  <a:ext uri="{FF2B5EF4-FFF2-40B4-BE49-F238E27FC236}">
                    <a16:creationId xmlns:a16="http://schemas.microsoft.com/office/drawing/2014/main" id="{3B18E858-D5E0-C54B-8A9A-93762F9092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821" name="Oval 7">
                <a:extLst>
                  <a:ext uri="{FF2B5EF4-FFF2-40B4-BE49-F238E27FC236}">
                    <a16:creationId xmlns:a16="http://schemas.microsoft.com/office/drawing/2014/main" id="{4C8CECF6-A5A7-3545-9BFD-2D19BA71DC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822" name="Oval 8">
                <a:extLst>
                  <a:ext uri="{FF2B5EF4-FFF2-40B4-BE49-F238E27FC236}">
                    <a16:creationId xmlns:a16="http://schemas.microsoft.com/office/drawing/2014/main" id="{6283FA26-B545-3D49-BAED-C2B162AD08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823" name="Oval 9">
                <a:extLst>
                  <a:ext uri="{FF2B5EF4-FFF2-40B4-BE49-F238E27FC236}">
                    <a16:creationId xmlns:a16="http://schemas.microsoft.com/office/drawing/2014/main" id="{BA5B18D3-4EDA-7B4E-BA90-DEE3A211E1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7816" name="Text Box 10">
              <a:extLst>
                <a:ext uri="{FF2B5EF4-FFF2-40B4-BE49-F238E27FC236}">
                  <a16:creationId xmlns:a16="http://schemas.microsoft.com/office/drawing/2014/main" id="{0792AED5-E8DC-804A-9BEB-0CC3BA909D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A0</a:t>
              </a:r>
            </a:p>
          </p:txBody>
        </p:sp>
        <p:sp>
          <p:nvSpPr>
            <p:cNvPr id="117817" name="Text Box 11">
              <a:extLst>
                <a:ext uri="{FF2B5EF4-FFF2-40B4-BE49-F238E27FC236}">
                  <a16:creationId xmlns:a16="http://schemas.microsoft.com/office/drawing/2014/main" id="{095626C4-3E87-FD4A-B8BF-0DC217E56A4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A3</a:t>
              </a:r>
            </a:p>
          </p:txBody>
        </p:sp>
        <p:sp>
          <p:nvSpPr>
            <p:cNvPr id="117818" name="Text Box 12">
              <a:extLst>
                <a:ext uri="{FF2B5EF4-FFF2-40B4-BE49-F238E27FC236}">
                  <a16:creationId xmlns:a16="http://schemas.microsoft.com/office/drawing/2014/main" id="{9CA12273-B844-814E-82FA-76F36FBACE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A6</a:t>
              </a:r>
            </a:p>
          </p:txBody>
        </p:sp>
        <p:sp>
          <p:nvSpPr>
            <p:cNvPr id="117819" name="Text Box 13">
              <a:extLst>
                <a:ext uri="{FF2B5EF4-FFF2-40B4-BE49-F238E27FC236}">
                  <a16:creationId xmlns:a16="http://schemas.microsoft.com/office/drawing/2014/main" id="{F8490ED6-63E0-D045-9458-F5CA706261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P6</a:t>
              </a:r>
            </a:p>
          </p:txBody>
        </p:sp>
      </p:grpSp>
      <p:grpSp>
        <p:nvGrpSpPr>
          <p:cNvPr id="117763" name="Group 14">
            <a:extLst>
              <a:ext uri="{FF2B5EF4-FFF2-40B4-BE49-F238E27FC236}">
                <a16:creationId xmlns:a16="http://schemas.microsoft.com/office/drawing/2014/main" id="{17409820-EC52-FD4C-8B8D-7BCC60A58F52}"/>
              </a:ext>
            </a:extLst>
          </p:cNvPr>
          <p:cNvGrpSpPr>
            <a:grpSpLocks/>
          </p:cNvGrpSpPr>
          <p:nvPr/>
        </p:nvGrpSpPr>
        <p:grpSpPr bwMode="auto">
          <a:xfrm>
            <a:off x="2280825" y="1821505"/>
            <a:ext cx="1008063" cy="2808288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7804" name="AutoShape 15">
              <a:extLst>
                <a:ext uri="{FF2B5EF4-FFF2-40B4-BE49-F238E27FC236}">
                  <a16:creationId xmlns:a16="http://schemas.microsoft.com/office/drawing/2014/main" id="{52FD8B8D-5829-7344-BFC3-7A885EE04F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7805" name="Group 16">
              <a:extLst>
                <a:ext uri="{FF2B5EF4-FFF2-40B4-BE49-F238E27FC236}">
                  <a16:creationId xmlns:a16="http://schemas.microsoft.com/office/drawing/2014/main" id="{717FCC3A-8C5F-794D-B554-D9C18C618AF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7810" name="Oval 17">
                <a:extLst>
                  <a:ext uri="{FF2B5EF4-FFF2-40B4-BE49-F238E27FC236}">
                    <a16:creationId xmlns:a16="http://schemas.microsoft.com/office/drawing/2014/main" id="{BA4A3C69-293E-3648-A7A7-9146F9B43A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811" name="Oval 18">
                <a:extLst>
                  <a:ext uri="{FF2B5EF4-FFF2-40B4-BE49-F238E27FC236}">
                    <a16:creationId xmlns:a16="http://schemas.microsoft.com/office/drawing/2014/main" id="{1DEC24D3-E37F-F245-AD3B-044658851E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812" name="Oval 19">
                <a:extLst>
                  <a:ext uri="{FF2B5EF4-FFF2-40B4-BE49-F238E27FC236}">
                    <a16:creationId xmlns:a16="http://schemas.microsoft.com/office/drawing/2014/main" id="{F344CCE5-721B-374E-8B00-F29AE96B04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813" name="Oval 20">
                <a:extLst>
                  <a:ext uri="{FF2B5EF4-FFF2-40B4-BE49-F238E27FC236}">
                    <a16:creationId xmlns:a16="http://schemas.microsoft.com/office/drawing/2014/main" id="{FF6EA617-445A-CE4E-AC54-9ECE763A9F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7806" name="Text Box 21">
              <a:extLst>
                <a:ext uri="{FF2B5EF4-FFF2-40B4-BE49-F238E27FC236}">
                  <a16:creationId xmlns:a16="http://schemas.microsoft.com/office/drawing/2014/main" id="{221B4635-A54A-A148-B407-315FC0C3E79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A1</a:t>
              </a:r>
            </a:p>
          </p:txBody>
        </p:sp>
        <p:sp>
          <p:nvSpPr>
            <p:cNvPr id="117807" name="Text Box 22">
              <a:extLst>
                <a:ext uri="{FF2B5EF4-FFF2-40B4-BE49-F238E27FC236}">
                  <a16:creationId xmlns:a16="http://schemas.microsoft.com/office/drawing/2014/main" id="{CCA979F6-78D4-B747-A03E-A2BCFAEDFC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A4</a:t>
              </a:r>
            </a:p>
          </p:txBody>
        </p:sp>
        <p:sp>
          <p:nvSpPr>
            <p:cNvPr id="117808" name="Text Box 23">
              <a:extLst>
                <a:ext uri="{FF2B5EF4-FFF2-40B4-BE49-F238E27FC236}">
                  <a16:creationId xmlns:a16="http://schemas.microsoft.com/office/drawing/2014/main" id="{0094FF1A-9A78-5447-9D45-BB2F8CDC50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P4</a:t>
              </a:r>
            </a:p>
          </p:txBody>
        </p:sp>
        <p:sp>
          <p:nvSpPr>
            <p:cNvPr id="117809" name="Text Box 24">
              <a:extLst>
                <a:ext uri="{FF2B5EF4-FFF2-40B4-BE49-F238E27FC236}">
                  <a16:creationId xmlns:a16="http://schemas.microsoft.com/office/drawing/2014/main" id="{FAB15D27-50FB-E545-AC94-510AE8FF8A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P7</a:t>
              </a:r>
            </a:p>
          </p:txBody>
        </p:sp>
      </p:grpSp>
      <p:sp>
        <p:nvSpPr>
          <p:cNvPr id="117764" name="Text Box 25">
            <a:extLst>
              <a:ext uri="{FF2B5EF4-FFF2-40B4-BE49-F238E27FC236}">
                <a16:creationId xmlns:a16="http://schemas.microsoft.com/office/drawing/2014/main" id="{E42CCAA5-D44A-014B-8A4C-91A7D4C7B1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3550" y="4833938"/>
            <a:ext cx="5387975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kumimoji="0" lang="en-US" altLang="en-US" sz="1800" dirty="0">
                <a:latin typeface="Helvetica" pitchFamily="2" charset="0"/>
              </a:rPr>
              <a:t> Similar to RAID 5 except two parity bocks used.</a:t>
            </a:r>
          </a:p>
          <a:p>
            <a:pPr eaLnBrk="1" hangingPunct="1">
              <a:spcBef>
                <a:spcPct val="50000"/>
              </a:spcBef>
            </a:pPr>
            <a:r>
              <a:rPr kumimoji="0" lang="en-US" altLang="en-US" sz="1800" dirty="0">
                <a:latin typeface="Helvetica" pitchFamily="2" charset="0"/>
              </a:rPr>
              <a:t> Reliability is of the order of MTTF</a:t>
            </a:r>
            <a:r>
              <a:rPr kumimoji="0" lang="en-US" altLang="en-US" sz="2400" baseline="30000" dirty="0">
                <a:latin typeface="Helvetica" pitchFamily="2" charset="0"/>
              </a:rPr>
              <a:t>3</a:t>
            </a:r>
            <a:r>
              <a:rPr kumimoji="0" lang="en-US" altLang="en-US" sz="1800" dirty="0">
                <a:latin typeface="Helvetica" pitchFamily="2" charset="0"/>
              </a:rPr>
              <a:t>/10</a:t>
            </a:r>
          </a:p>
          <a:p>
            <a:pPr eaLnBrk="1" hangingPunct="1">
              <a:spcBef>
                <a:spcPct val="50000"/>
              </a:spcBef>
            </a:pPr>
            <a:r>
              <a:rPr kumimoji="0" lang="en-US" altLang="en-US" sz="1800" dirty="0">
                <a:latin typeface="Helvetica" pitchFamily="2" charset="0"/>
              </a:rPr>
              <a:t> P0 and P1 are  parity blocks for blocks A0, A1 and A2. These are computed in such way  that any two disk failures can be safe to recover the data.</a:t>
            </a:r>
          </a:p>
        </p:txBody>
      </p:sp>
      <p:grpSp>
        <p:nvGrpSpPr>
          <p:cNvPr id="117765" name="Group 26">
            <a:extLst>
              <a:ext uri="{FF2B5EF4-FFF2-40B4-BE49-F238E27FC236}">
                <a16:creationId xmlns:a16="http://schemas.microsoft.com/office/drawing/2014/main" id="{D5ADAB84-C745-694C-BF73-D96459FBA31B}"/>
              </a:ext>
            </a:extLst>
          </p:cNvPr>
          <p:cNvGrpSpPr>
            <a:grpSpLocks/>
          </p:cNvGrpSpPr>
          <p:nvPr/>
        </p:nvGrpSpPr>
        <p:grpSpPr bwMode="auto">
          <a:xfrm>
            <a:off x="3675032" y="1821505"/>
            <a:ext cx="1008063" cy="2808288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7794" name="AutoShape 27">
              <a:extLst>
                <a:ext uri="{FF2B5EF4-FFF2-40B4-BE49-F238E27FC236}">
                  <a16:creationId xmlns:a16="http://schemas.microsoft.com/office/drawing/2014/main" id="{E3FBE748-C7C7-7543-AD88-9AB1102592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7795" name="Group 28">
              <a:extLst>
                <a:ext uri="{FF2B5EF4-FFF2-40B4-BE49-F238E27FC236}">
                  <a16:creationId xmlns:a16="http://schemas.microsoft.com/office/drawing/2014/main" id="{4FB93018-9E6D-3B47-9B00-DAD97BBAE37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7800" name="Oval 29">
                <a:extLst>
                  <a:ext uri="{FF2B5EF4-FFF2-40B4-BE49-F238E27FC236}">
                    <a16:creationId xmlns:a16="http://schemas.microsoft.com/office/drawing/2014/main" id="{5BA3EFFB-5064-E143-A67D-F72207E520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801" name="Oval 30">
                <a:extLst>
                  <a:ext uri="{FF2B5EF4-FFF2-40B4-BE49-F238E27FC236}">
                    <a16:creationId xmlns:a16="http://schemas.microsoft.com/office/drawing/2014/main" id="{4DE5FD0E-A9BC-3D41-9519-4B64EC261D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802" name="Oval 31">
                <a:extLst>
                  <a:ext uri="{FF2B5EF4-FFF2-40B4-BE49-F238E27FC236}">
                    <a16:creationId xmlns:a16="http://schemas.microsoft.com/office/drawing/2014/main" id="{CEE98365-EA91-EC44-9BD6-E277E73F19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803" name="Oval 32">
                <a:extLst>
                  <a:ext uri="{FF2B5EF4-FFF2-40B4-BE49-F238E27FC236}">
                    <a16:creationId xmlns:a16="http://schemas.microsoft.com/office/drawing/2014/main" id="{B066D701-ED7C-3341-A8AA-4C2E7404882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7796" name="Text Box 33">
              <a:extLst>
                <a:ext uri="{FF2B5EF4-FFF2-40B4-BE49-F238E27FC236}">
                  <a16:creationId xmlns:a16="http://schemas.microsoft.com/office/drawing/2014/main" id="{14834ED7-D1EE-D245-A60A-70802EB92F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A2</a:t>
              </a:r>
            </a:p>
          </p:txBody>
        </p:sp>
        <p:sp>
          <p:nvSpPr>
            <p:cNvPr id="117797" name="Text Box 34">
              <a:extLst>
                <a:ext uri="{FF2B5EF4-FFF2-40B4-BE49-F238E27FC236}">
                  <a16:creationId xmlns:a16="http://schemas.microsoft.com/office/drawing/2014/main" id="{61EA110A-56FA-394B-B310-EFCBA38930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P2</a:t>
              </a:r>
            </a:p>
          </p:txBody>
        </p:sp>
        <p:sp>
          <p:nvSpPr>
            <p:cNvPr id="117798" name="Text Box 35">
              <a:extLst>
                <a:ext uri="{FF2B5EF4-FFF2-40B4-BE49-F238E27FC236}">
                  <a16:creationId xmlns:a16="http://schemas.microsoft.com/office/drawing/2014/main" id="{127D28A6-16E3-6F46-B4F2-539E39CC8C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P5</a:t>
              </a:r>
            </a:p>
          </p:txBody>
        </p:sp>
        <p:sp>
          <p:nvSpPr>
            <p:cNvPr id="117799" name="Text Box 36">
              <a:extLst>
                <a:ext uri="{FF2B5EF4-FFF2-40B4-BE49-F238E27FC236}">
                  <a16:creationId xmlns:a16="http://schemas.microsoft.com/office/drawing/2014/main" id="{237546CD-675D-6042-B975-E5CE866D66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A9</a:t>
              </a:r>
            </a:p>
          </p:txBody>
        </p:sp>
      </p:grpSp>
      <p:grpSp>
        <p:nvGrpSpPr>
          <p:cNvPr id="117766" name="Group 37">
            <a:extLst>
              <a:ext uri="{FF2B5EF4-FFF2-40B4-BE49-F238E27FC236}">
                <a16:creationId xmlns:a16="http://schemas.microsoft.com/office/drawing/2014/main" id="{F87B3D31-9682-104C-B5C2-88D7FB654A9A}"/>
              </a:ext>
            </a:extLst>
          </p:cNvPr>
          <p:cNvGrpSpPr>
            <a:grpSpLocks/>
          </p:cNvGrpSpPr>
          <p:nvPr/>
        </p:nvGrpSpPr>
        <p:grpSpPr bwMode="auto">
          <a:xfrm>
            <a:off x="5057395" y="1820862"/>
            <a:ext cx="1150938" cy="2808287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7784" name="AutoShape 38">
              <a:extLst>
                <a:ext uri="{FF2B5EF4-FFF2-40B4-BE49-F238E27FC236}">
                  <a16:creationId xmlns:a16="http://schemas.microsoft.com/office/drawing/2014/main" id="{1619B3E9-CAD3-D94C-A501-DD4BCBAE7F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7785" name="Group 39">
              <a:extLst>
                <a:ext uri="{FF2B5EF4-FFF2-40B4-BE49-F238E27FC236}">
                  <a16:creationId xmlns:a16="http://schemas.microsoft.com/office/drawing/2014/main" id="{64614322-0E63-DA41-AB41-C26030832B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7790" name="Oval 40">
                <a:extLst>
                  <a:ext uri="{FF2B5EF4-FFF2-40B4-BE49-F238E27FC236}">
                    <a16:creationId xmlns:a16="http://schemas.microsoft.com/office/drawing/2014/main" id="{F731917A-0218-D240-B6E0-1AA563EA23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791" name="Oval 41">
                <a:extLst>
                  <a:ext uri="{FF2B5EF4-FFF2-40B4-BE49-F238E27FC236}">
                    <a16:creationId xmlns:a16="http://schemas.microsoft.com/office/drawing/2014/main" id="{D7CF959D-F0B6-DB43-ACF9-E9EE2BBBC1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792" name="Oval 42">
                <a:extLst>
                  <a:ext uri="{FF2B5EF4-FFF2-40B4-BE49-F238E27FC236}">
                    <a16:creationId xmlns:a16="http://schemas.microsoft.com/office/drawing/2014/main" id="{CEE99A51-99C7-7E47-9AEE-E63D94BBF1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793" name="Oval 43">
                <a:extLst>
                  <a:ext uri="{FF2B5EF4-FFF2-40B4-BE49-F238E27FC236}">
                    <a16:creationId xmlns:a16="http://schemas.microsoft.com/office/drawing/2014/main" id="{8651DE24-3CB9-FC40-A218-54DD224BEA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7786" name="Text Box 44">
              <a:extLst>
                <a:ext uri="{FF2B5EF4-FFF2-40B4-BE49-F238E27FC236}">
                  <a16:creationId xmlns:a16="http://schemas.microsoft.com/office/drawing/2014/main" id="{33FC49ED-B2B2-CA4E-BC10-567370AF82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P0</a:t>
              </a:r>
            </a:p>
          </p:txBody>
        </p:sp>
        <p:sp>
          <p:nvSpPr>
            <p:cNvPr id="117787" name="Text Box 45">
              <a:extLst>
                <a:ext uri="{FF2B5EF4-FFF2-40B4-BE49-F238E27FC236}">
                  <a16:creationId xmlns:a16="http://schemas.microsoft.com/office/drawing/2014/main" id="{AC6965EC-29F5-DC42-8426-0408B55FD6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P3</a:t>
              </a:r>
            </a:p>
          </p:txBody>
        </p:sp>
        <p:sp>
          <p:nvSpPr>
            <p:cNvPr id="117788" name="Text Box 46">
              <a:extLst>
                <a:ext uri="{FF2B5EF4-FFF2-40B4-BE49-F238E27FC236}">
                  <a16:creationId xmlns:a16="http://schemas.microsoft.com/office/drawing/2014/main" id="{C66C015A-1814-2B43-AA89-F304BC83A3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A7</a:t>
              </a:r>
            </a:p>
          </p:txBody>
        </p:sp>
        <p:sp>
          <p:nvSpPr>
            <p:cNvPr id="117789" name="Text Box 47">
              <a:extLst>
                <a:ext uri="{FF2B5EF4-FFF2-40B4-BE49-F238E27FC236}">
                  <a16:creationId xmlns:a16="http://schemas.microsoft.com/office/drawing/2014/main" id="{22BCF3A6-E6B5-A341-9CD5-24CE830D747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A10</a:t>
              </a:r>
            </a:p>
          </p:txBody>
        </p:sp>
      </p:grpSp>
      <p:grpSp>
        <p:nvGrpSpPr>
          <p:cNvPr id="117767" name="Group 48">
            <a:extLst>
              <a:ext uri="{FF2B5EF4-FFF2-40B4-BE49-F238E27FC236}">
                <a16:creationId xmlns:a16="http://schemas.microsoft.com/office/drawing/2014/main" id="{2E80E484-38B2-8944-88DE-91EAC7EB5B56}"/>
              </a:ext>
            </a:extLst>
          </p:cNvPr>
          <p:cNvGrpSpPr>
            <a:grpSpLocks/>
          </p:cNvGrpSpPr>
          <p:nvPr/>
        </p:nvGrpSpPr>
        <p:grpSpPr bwMode="auto">
          <a:xfrm>
            <a:off x="6517481" y="1820862"/>
            <a:ext cx="1150938" cy="2808287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17774" name="AutoShape 49">
              <a:extLst>
                <a:ext uri="{FF2B5EF4-FFF2-40B4-BE49-F238E27FC236}">
                  <a16:creationId xmlns:a16="http://schemas.microsoft.com/office/drawing/2014/main" id="{CFFEB0AF-F394-5C44-A9F1-5181B65885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17775" name="Group 50">
              <a:extLst>
                <a:ext uri="{FF2B5EF4-FFF2-40B4-BE49-F238E27FC236}">
                  <a16:creationId xmlns:a16="http://schemas.microsoft.com/office/drawing/2014/main" id="{E1A3F051-609E-BF40-B76C-6D10A6917AB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17780" name="Oval 51">
                <a:extLst>
                  <a:ext uri="{FF2B5EF4-FFF2-40B4-BE49-F238E27FC236}">
                    <a16:creationId xmlns:a16="http://schemas.microsoft.com/office/drawing/2014/main" id="{31F46DD2-AAFA-0341-9BDA-0D413F004A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781" name="Oval 52">
                <a:extLst>
                  <a:ext uri="{FF2B5EF4-FFF2-40B4-BE49-F238E27FC236}">
                    <a16:creationId xmlns:a16="http://schemas.microsoft.com/office/drawing/2014/main" id="{B9810D8D-112D-104F-B882-36F7F13381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782" name="Oval 53">
                <a:extLst>
                  <a:ext uri="{FF2B5EF4-FFF2-40B4-BE49-F238E27FC236}">
                    <a16:creationId xmlns:a16="http://schemas.microsoft.com/office/drawing/2014/main" id="{62ED705D-0AE5-D748-8BCA-1F26C9F2C3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17783" name="Oval 54">
                <a:extLst>
                  <a:ext uri="{FF2B5EF4-FFF2-40B4-BE49-F238E27FC236}">
                    <a16:creationId xmlns:a16="http://schemas.microsoft.com/office/drawing/2014/main" id="{1F04A645-9D89-B44B-861B-132CCDFD68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17776" name="Text Box 55">
              <a:extLst>
                <a:ext uri="{FF2B5EF4-FFF2-40B4-BE49-F238E27FC236}">
                  <a16:creationId xmlns:a16="http://schemas.microsoft.com/office/drawing/2014/main" id="{3BACFCCA-AA67-9645-BDD7-18A1D633BB7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P1</a:t>
              </a:r>
            </a:p>
          </p:txBody>
        </p:sp>
        <p:sp>
          <p:nvSpPr>
            <p:cNvPr id="117777" name="Text Box 56">
              <a:extLst>
                <a:ext uri="{FF2B5EF4-FFF2-40B4-BE49-F238E27FC236}">
                  <a16:creationId xmlns:a16="http://schemas.microsoft.com/office/drawing/2014/main" id="{BF5F33D9-BEEB-C54A-9F20-53882A3209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A5</a:t>
              </a:r>
            </a:p>
          </p:txBody>
        </p:sp>
        <p:sp>
          <p:nvSpPr>
            <p:cNvPr id="117778" name="Text Box 57">
              <a:extLst>
                <a:ext uri="{FF2B5EF4-FFF2-40B4-BE49-F238E27FC236}">
                  <a16:creationId xmlns:a16="http://schemas.microsoft.com/office/drawing/2014/main" id="{3CBC4160-CFFE-4240-AD2E-49A0F867B6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A8</a:t>
              </a:r>
            </a:p>
          </p:txBody>
        </p:sp>
        <p:sp>
          <p:nvSpPr>
            <p:cNvPr id="117779" name="Text Box 58">
              <a:extLst>
                <a:ext uri="{FF2B5EF4-FFF2-40B4-BE49-F238E27FC236}">
                  <a16:creationId xmlns:a16="http://schemas.microsoft.com/office/drawing/2014/main" id="{FA9E07CA-119C-1046-A406-62DA41A22BF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A11</a:t>
              </a:r>
            </a:p>
          </p:txBody>
        </p:sp>
      </p:grpSp>
      <p:sp>
        <p:nvSpPr>
          <p:cNvPr id="117768" name="Text Box 60">
            <a:extLst>
              <a:ext uri="{FF2B5EF4-FFF2-40B4-BE49-F238E27FC236}">
                <a16:creationId xmlns:a16="http://schemas.microsoft.com/office/drawing/2014/main" id="{7B8EB1F2-81F1-6B44-BC82-5AF42A6C17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5694" y="1050924"/>
            <a:ext cx="6562725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dirty="0">
                <a:latin typeface="Helvetica" pitchFamily="2" charset="0"/>
              </a:rPr>
              <a:t> A means Block (4K or 8K bytes of storage)</a:t>
            </a:r>
          </a:p>
          <a:p>
            <a:r>
              <a:rPr lang="en-US" altLang="en-US" sz="2000" dirty="0">
                <a:latin typeface="Helvetica" pitchFamily="2" charset="0"/>
              </a:rPr>
              <a:t> P is parity</a:t>
            </a:r>
          </a:p>
        </p:txBody>
      </p:sp>
      <p:sp>
        <p:nvSpPr>
          <p:cNvPr id="117769" name="Text Box 61">
            <a:extLst>
              <a:ext uri="{FF2B5EF4-FFF2-40B4-BE49-F238E27FC236}">
                <a16:creationId xmlns:a16="http://schemas.microsoft.com/office/drawing/2014/main" id="{FBEB5AFB-596E-1746-9E6D-FB4FCC6BC2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0849" y="4101155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 dirty="0">
                <a:solidFill>
                  <a:schemeClr val="bg2"/>
                </a:solidFill>
                <a:latin typeface="Helvetica" pitchFamily="2" charset="0"/>
              </a:rPr>
              <a:t>Disk2</a:t>
            </a:r>
            <a:endParaRPr lang="en-AU" altLang="en-US" sz="1800" dirty="0">
              <a:latin typeface="Helvetica" pitchFamily="2" charset="0"/>
            </a:endParaRPr>
          </a:p>
        </p:txBody>
      </p:sp>
      <p:sp>
        <p:nvSpPr>
          <p:cNvPr id="117770" name="Text Box 62">
            <a:extLst>
              <a:ext uri="{FF2B5EF4-FFF2-40B4-BE49-F238E27FC236}">
                <a16:creationId xmlns:a16="http://schemas.microsoft.com/office/drawing/2014/main" id="{B8197620-7810-7745-829F-9F755B80CC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0824" y="4040830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Disk1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17771" name="Text Box 63">
            <a:extLst>
              <a:ext uri="{FF2B5EF4-FFF2-40B4-BE49-F238E27FC236}">
                <a16:creationId xmlns:a16="http://schemas.microsoft.com/office/drawing/2014/main" id="{AA64C897-6126-514B-A4E9-F01EA92CC0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420" y="3940174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Disk4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17772" name="Text Box 64">
            <a:extLst>
              <a:ext uri="{FF2B5EF4-FFF2-40B4-BE49-F238E27FC236}">
                <a16:creationId xmlns:a16="http://schemas.microsoft.com/office/drawing/2014/main" id="{F117C89C-D6AC-EB45-9D82-95936F3830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98857" y="3932880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Disk3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17773" name="Text Box 65">
            <a:extLst>
              <a:ext uri="{FF2B5EF4-FFF2-40B4-BE49-F238E27FC236}">
                <a16:creationId xmlns:a16="http://schemas.microsoft.com/office/drawing/2014/main" id="{B860B7C3-36B7-DE49-AB91-3E035725E0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7355" y="4019549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Disk5</a:t>
            </a:r>
            <a:endParaRPr lang="en-AU" altLang="en-US" sz="180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59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>
            <a:extLst>
              <a:ext uri="{FF2B5EF4-FFF2-40B4-BE49-F238E27FC236}">
                <a16:creationId xmlns:a16="http://schemas.microsoft.com/office/drawing/2014/main" id="{C04C084E-4567-F34D-AF7F-7845723E43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 Fault Tolerance by voting</a:t>
            </a:r>
          </a:p>
        </p:txBody>
      </p:sp>
      <p:sp>
        <p:nvSpPr>
          <p:cNvPr id="26626" name="Rectangle 3">
            <a:extLst>
              <a:ext uri="{FF2B5EF4-FFF2-40B4-BE49-F238E27FC236}">
                <a16:creationId xmlns:a16="http://schemas.microsoft.com/office/drawing/2014/main" id="{E72B7A12-9AE8-F344-8800-768D90D6FF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570" y="1532415"/>
            <a:ext cx="8817429" cy="4376944"/>
          </a:xfrm>
        </p:spPr>
        <p:txBody>
          <a:bodyPr/>
          <a:lstStyle/>
          <a:p>
            <a:pPr>
              <a:lnSpc>
                <a:spcPts val="2700"/>
              </a:lnSpc>
              <a:spcBef>
                <a:spcPts val="1038"/>
              </a:spcBef>
            </a:pP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       Use more than one module, voting for higher reliability</a:t>
            </a:r>
          </a:p>
          <a:p>
            <a:pPr>
              <a:lnSpc>
                <a:spcPts val="2700"/>
              </a:lnSpc>
              <a:spcBef>
                <a:spcPts val="1038"/>
              </a:spcBef>
            </a:pPr>
            <a:endParaRPr lang="en-AU" altLang="en-US" sz="2400" b="1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2700"/>
              </a:lnSpc>
              <a:spcBef>
                <a:spcPts val="1038"/>
              </a:spcBef>
            </a:pPr>
            <a:endParaRPr lang="en-AU" altLang="en-US" sz="2400" b="1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2700"/>
              </a:lnSpc>
              <a:spcBef>
                <a:spcPts val="1038"/>
              </a:spcBef>
            </a:pPr>
            <a:endParaRPr lang="en-AU" altLang="en-US" sz="2400" b="1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2700"/>
              </a:lnSpc>
              <a:spcBef>
                <a:spcPts val="1038"/>
              </a:spcBef>
            </a:pPr>
            <a:endParaRPr lang="en-AU" altLang="en-US" sz="2400" b="1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2700"/>
              </a:lnSpc>
              <a:spcBef>
                <a:spcPts val="1038"/>
              </a:spcBef>
            </a:pPr>
            <a:r>
              <a:rPr lang="en-AU" altLang="en-US" sz="2400" b="1" dirty="0" err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Failvote</a:t>
            </a: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- Stops if there are no majority agreement</a:t>
            </a:r>
            <a:endParaRPr lang="en-AU" altLang="en-US" sz="2400" b="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2700"/>
              </a:lnSpc>
              <a:spcBef>
                <a:spcPts val="1038"/>
              </a:spcBef>
            </a:pPr>
            <a:r>
              <a:rPr lang="en-AU" altLang="en-US" sz="2400" b="1" dirty="0" err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Failfast</a:t>
            </a:r>
            <a:r>
              <a:rPr lang="en-AU" altLang="en-US" sz="2400" b="1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(voting)-</a:t>
            </a: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Similar to </a:t>
            </a:r>
            <a:r>
              <a:rPr lang="en-AU" altLang="en-US" sz="2400" dirty="0" err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failvote</a:t>
            </a: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except the system senses which modules are available and uses the majority of the available modules. </a:t>
            </a:r>
          </a:p>
          <a:p>
            <a:pPr lvl="1">
              <a:lnSpc>
                <a:spcPts val="2700"/>
              </a:lnSpc>
              <a:spcBef>
                <a:spcPts val="1038"/>
              </a:spcBef>
            </a:pPr>
            <a:r>
              <a:rPr lang="en-AU" altLang="en-US" sz="24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A </a:t>
            </a: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10 module</a:t>
            </a:r>
            <a:r>
              <a:rPr lang="en-AU" altLang="en-US" sz="24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</a:t>
            </a:r>
            <a:r>
              <a:rPr lang="en-AU" altLang="en-US" sz="2400" b="0" dirty="0" err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Failfast</a:t>
            </a:r>
            <a:r>
              <a:rPr lang="en-AU" altLang="en-US" sz="24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system continues to operate until the failure of 9 modules where as </a:t>
            </a:r>
            <a:r>
              <a:rPr lang="en-AU" altLang="en-US" sz="2400" b="0" dirty="0" err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Failvote</a:t>
            </a:r>
            <a:r>
              <a:rPr lang="en-AU" altLang="en-US" sz="24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stops when 5 modules fail.</a:t>
            </a:r>
          </a:p>
          <a:p>
            <a:pPr lvl="1">
              <a:lnSpc>
                <a:spcPts val="2700"/>
              </a:lnSpc>
              <a:spcBef>
                <a:spcPts val="1038"/>
              </a:spcBef>
            </a:pPr>
            <a:r>
              <a:rPr lang="en-AU" altLang="en-US" sz="2400" b="0" dirty="0" err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Failfast</a:t>
            </a:r>
            <a:r>
              <a:rPr lang="en-AU" altLang="en-US" sz="24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system has better availability than </a:t>
            </a:r>
            <a:r>
              <a:rPr lang="en-AU" altLang="en-US" sz="2400" b="0" dirty="0" err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failvoting</a:t>
            </a:r>
            <a:r>
              <a:rPr lang="en-AU" altLang="en-US" sz="24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(since </a:t>
            </a:r>
            <a:r>
              <a:rPr lang="en-AU" altLang="en-US" sz="2400" b="0" dirty="0" err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failvote</a:t>
            </a:r>
            <a:r>
              <a:rPr lang="en-AU" altLang="en-US" sz="24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stops when there is no majority agreement).  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B76B966-85F2-4345-ABFA-5745A29833F4}"/>
              </a:ext>
            </a:extLst>
          </p:cNvPr>
          <p:cNvSpPr/>
          <p:nvPr/>
        </p:nvSpPr>
        <p:spPr>
          <a:xfrm>
            <a:off x="824093" y="1535289"/>
            <a:ext cx="7044266" cy="519289"/>
          </a:xfrm>
          <a:prstGeom prst="round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aphical user interface, icon&#10;&#10;Description automatically generated">
            <a:extLst>
              <a:ext uri="{FF2B5EF4-FFF2-40B4-BE49-F238E27FC236}">
                <a16:creationId xmlns:a16="http://schemas.microsoft.com/office/drawing/2014/main" id="{F841A7CC-341D-5140-AB67-0231864B2F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133" y="2630311"/>
            <a:ext cx="2053902" cy="1339850"/>
          </a:xfrm>
          <a:prstGeom prst="rect">
            <a:avLst/>
          </a:prstGeom>
        </p:spPr>
      </p:pic>
      <p:pic>
        <p:nvPicPr>
          <p:cNvPr id="7" name="Picture 6" descr="Graphical user interface, icon&#10;&#10;Description automatically generated">
            <a:extLst>
              <a:ext uri="{FF2B5EF4-FFF2-40B4-BE49-F238E27FC236}">
                <a16:creationId xmlns:a16="http://schemas.microsoft.com/office/drawing/2014/main" id="{C4529FD1-995F-DF4B-9F30-0F7151FC02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086" y="2591889"/>
            <a:ext cx="2053902" cy="1339850"/>
          </a:xfrm>
          <a:prstGeom prst="rect">
            <a:avLst/>
          </a:prstGeom>
        </p:spPr>
      </p:pic>
      <p:pic>
        <p:nvPicPr>
          <p:cNvPr id="8" name="Picture 7" descr="Graphical user interface, icon&#10;&#10;Description automatically generated">
            <a:extLst>
              <a:ext uri="{FF2B5EF4-FFF2-40B4-BE49-F238E27FC236}">
                <a16:creationId xmlns:a16="http://schemas.microsoft.com/office/drawing/2014/main" id="{82210799-9D2A-C74C-A0A7-B54CD2D4A8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670" y="2625865"/>
            <a:ext cx="2053902" cy="13398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518A9E-5764-8341-B686-BCC9A28BDE9F}"/>
              </a:ext>
            </a:extLst>
          </p:cNvPr>
          <p:cNvSpPr txBox="1"/>
          <p:nvPr/>
        </p:nvSpPr>
        <p:spPr>
          <a:xfrm>
            <a:off x="1525457" y="2327635"/>
            <a:ext cx="53572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A8624D-4CA3-8441-9BEC-255784CE2C80}"/>
              </a:ext>
            </a:extLst>
          </p:cNvPr>
          <p:cNvSpPr txBox="1"/>
          <p:nvPr/>
        </p:nvSpPr>
        <p:spPr>
          <a:xfrm>
            <a:off x="3593816" y="2386475"/>
            <a:ext cx="53572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A9A44E-B7A1-9B4D-BBBE-35FC88036525}"/>
              </a:ext>
            </a:extLst>
          </p:cNvPr>
          <p:cNvSpPr txBox="1"/>
          <p:nvPr/>
        </p:nvSpPr>
        <p:spPr>
          <a:xfrm>
            <a:off x="5662175" y="2441199"/>
            <a:ext cx="301686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70930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>
            <a:extLst>
              <a:ext uri="{FF2B5EF4-FFF2-40B4-BE49-F238E27FC236}">
                <a16:creationId xmlns:a16="http://schemas.microsoft.com/office/drawing/2014/main" id="{29FA15C7-9FD4-704D-A4F1-874FC11FAC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4063"/>
              </a:lnSpc>
              <a:spcBef>
                <a:spcPts val="600"/>
              </a:spcBef>
            </a:pPr>
            <a:r>
              <a:rPr lang="en-AU" altLang="en-US" sz="2800">
                <a:latin typeface="Helvetica" pitchFamily="2" charset="0"/>
                <a:ea typeface="ＭＳ Ｐゴシック" panose="020B0600070205080204" pitchFamily="34" charset="-128"/>
              </a:rPr>
              <a:t> Fault Tolerance ...</a:t>
            </a:r>
          </a:p>
        </p:txBody>
      </p:sp>
      <p:sp>
        <p:nvSpPr>
          <p:cNvPr id="29698" name="Rectangle 3">
            <a:extLst>
              <a:ext uri="{FF2B5EF4-FFF2-40B4-BE49-F238E27FC236}">
                <a16:creationId xmlns:a16="http://schemas.microsoft.com/office/drawing/2014/main" id="{A4F87E80-6903-A642-B58B-20586F41B8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11918" y="1282426"/>
            <a:ext cx="9032082" cy="6007100"/>
          </a:xfrm>
        </p:spPr>
        <p:txBody>
          <a:bodyPr/>
          <a:lstStyle/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  <a:defRPr/>
            </a:pPr>
            <a:r>
              <a:rPr lang="en-US" altLang="x-none" sz="2200" dirty="0" err="1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Failvote</a:t>
            </a:r>
            <a:r>
              <a:rPr lang="en-US" altLang="x-none" sz="2200" dirty="0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 needs majority agreement to accept an action (</a:t>
            </a:r>
            <a:r>
              <a:rPr lang="en-US" altLang="x-none" sz="2200" dirty="0" err="1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eg</a:t>
            </a:r>
            <a:r>
              <a:rPr lang="en-US" altLang="x-none" sz="2200" dirty="0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, Read/write)</a:t>
            </a:r>
          </a:p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  <a:defRPr/>
            </a:pPr>
            <a:endParaRPr lang="en-US" altLang="x-none" sz="2200" dirty="0">
              <a:latin typeface="Calibri" panose="020F0502020204030204" pitchFamily="34" charset="0"/>
              <a:ea typeface="ＭＳ Ｐゴシック" charset="-128"/>
              <a:cs typeface="Calibri" panose="020F0502020204030204" pitchFamily="34" charset="0"/>
            </a:endParaRPr>
          </a:p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  <a:defRPr/>
            </a:pPr>
            <a:endParaRPr lang="en-US" altLang="x-none" sz="2200" dirty="0">
              <a:latin typeface="Calibri" panose="020F0502020204030204" pitchFamily="34" charset="0"/>
              <a:ea typeface="ＭＳ Ｐゴシック" charset="-128"/>
              <a:cs typeface="Calibri" panose="020F0502020204030204" pitchFamily="34" charset="0"/>
            </a:endParaRPr>
          </a:p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  <a:defRPr/>
            </a:pPr>
            <a:endParaRPr lang="en-US" altLang="x-none" sz="2200" dirty="0">
              <a:latin typeface="Calibri" panose="020F0502020204030204" pitchFamily="34" charset="0"/>
              <a:ea typeface="ＭＳ Ｐゴシック" charset="-128"/>
              <a:cs typeface="Calibri" panose="020F0502020204030204" pitchFamily="34" charset="0"/>
            </a:endParaRPr>
          </a:p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  <a:defRPr/>
            </a:pPr>
            <a:r>
              <a:rPr lang="en-US" altLang="x-none" sz="2200" dirty="0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1.</a:t>
            </a:r>
          </a:p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  <a:defRPr/>
            </a:pPr>
            <a:endParaRPr lang="en-US" altLang="x-none" sz="2200" dirty="0">
              <a:latin typeface="Calibri" panose="020F0502020204030204" pitchFamily="34" charset="0"/>
              <a:ea typeface="ＭＳ Ｐゴシック" charset="-128"/>
              <a:cs typeface="Calibri" panose="020F0502020204030204" pitchFamily="34" charset="0"/>
            </a:endParaRPr>
          </a:p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  <a:defRPr/>
            </a:pPr>
            <a:endParaRPr lang="en-US" altLang="x-none" sz="2200" dirty="0">
              <a:latin typeface="Calibri" panose="020F0502020204030204" pitchFamily="34" charset="0"/>
              <a:ea typeface="ＭＳ Ｐゴシック" charset="-128"/>
              <a:cs typeface="Calibri" panose="020F0502020204030204" pitchFamily="34" charset="0"/>
            </a:endParaRPr>
          </a:p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  <a:defRPr/>
            </a:pPr>
            <a:r>
              <a:rPr lang="en-US" altLang="x-none" sz="2200" dirty="0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2.</a:t>
            </a:r>
          </a:p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  <a:defRPr/>
            </a:pPr>
            <a:endParaRPr lang="en-US" altLang="x-none" sz="2200" dirty="0">
              <a:latin typeface="Calibri" panose="020F0502020204030204" pitchFamily="34" charset="0"/>
              <a:ea typeface="ＭＳ Ｐゴシック" charset="-128"/>
              <a:cs typeface="Calibri" panose="020F0502020204030204" pitchFamily="34" charset="0"/>
            </a:endParaRPr>
          </a:p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  <a:defRPr/>
            </a:pPr>
            <a:r>
              <a:rPr lang="en-US" altLang="x-none" sz="2200" dirty="0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3.</a:t>
            </a:r>
          </a:p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  <a:defRPr/>
            </a:pPr>
            <a:endParaRPr lang="en-US" altLang="x-none" sz="2200" b="0" dirty="0">
              <a:latin typeface="Calibri" panose="020F0502020204030204" pitchFamily="34" charset="0"/>
              <a:ea typeface="ＭＳ Ｐゴシック" charset="-128"/>
              <a:cs typeface="Calibri" panose="020F0502020204030204" pitchFamily="34" charset="0"/>
            </a:endParaRPr>
          </a:p>
          <a:p>
            <a:pPr>
              <a:lnSpc>
                <a:spcPts val="2363"/>
              </a:lnSpc>
              <a:spcBef>
                <a:spcPts val="600"/>
              </a:spcBef>
              <a:defRPr/>
            </a:pPr>
            <a:r>
              <a:rPr lang="en-US" altLang="x-none" sz="2200" dirty="0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If we start with 10 devices, the system works as long as 6 of them are working. Action is accepted when 6 or more agreeing on the decision. </a:t>
            </a:r>
          </a:p>
          <a:p>
            <a:pPr>
              <a:lnSpc>
                <a:spcPts val="2363"/>
              </a:lnSpc>
              <a:spcBef>
                <a:spcPts val="600"/>
              </a:spcBef>
              <a:defRPr/>
            </a:pPr>
            <a:r>
              <a:rPr lang="en-US" altLang="x-none" sz="2200" dirty="0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The moment 5</a:t>
            </a:r>
            <a:r>
              <a:rPr lang="en-US" altLang="x-none" sz="2200" baseline="30000" dirty="0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th</a:t>
            </a:r>
            <a:r>
              <a:rPr lang="en-US" altLang="x-none" sz="2200" dirty="0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  <a:t> one fails, system stops as there cannot be 6 devices agreeing</a:t>
            </a:r>
            <a:br>
              <a:rPr lang="en-US" altLang="x-none" sz="2200" dirty="0">
                <a:latin typeface="Calibri" panose="020F0502020204030204" pitchFamily="34" charset="0"/>
                <a:ea typeface="ＭＳ Ｐゴシック" charset="-128"/>
                <a:cs typeface="Calibri" panose="020F0502020204030204" pitchFamily="34" charset="0"/>
              </a:rPr>
            </a:br>
            <a:endParaRPr lang="en-US" altLang="x-none" sz="2200" dirty="0">
              <a:latin typeface="Calibri" panose="020F0502020204030204" pitchFamily="34" charset="0"/>
              <a:ea typeface="ＭＳ Ｐゴシック" charset="-128"/>
              <a:cs typeface="Calibri" panose="020F0502020204030204" pitchFamily="34" charset="0"/>
            </a:endParaRPr>
          </a:p>
        </p:txBody>
      </p:sp>
      <p:pic>
        <p:nvPicPr>
          <p:cNvPr id="4" name="Picture 3" descr="Graphical user interface, icon&#10;&#10;Description automatically generated">
            <a:extLst>
              <a:ext uri="{FF2B5EF4-FFF2-40B4-BE49-F238E27FC236}">
                <a16:creationId xmlns:a16="http://schemas.microsoft.com/office/drawing/2014/main" id="{E47F3D1D-C51E-7A49-8C71-A61148D0BF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133" y="2065863"/>
            <a:ext cx="2053902" cy="1339850"/>
          </a:xfrm>
          <a:prstGeom prst="rect">
            <a:avLst/>
          </a:prstGeom>
        </p:spPr>
      </p:pic>
      <p:pic>
        <p:nvPicPr>
          <p:cNvPr id="5" name="Picture 4" descr="Graphical user interface, icon&#10;&#10;Description automatically generated">
            <a:extLst>
              <a:ext uri="{FF2B5EF4-FFF2-40B4-BE49-F238E27FC236}">
                <a16:creationId xmlns:a16="http://schemas.microsoft.com/office/drawing/2014/main" id="{2BE92A8F-3B53-D140-985B-CCFA84FA40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3086" y="2027441"/>
            <a:ext cx="2053902" cy="1339850"/>
          </a:xfrm>
          <a:prstGeom prst="rect">
            <a:avLst/>
          </a:prstGeom>
        </p:spPr>
      </p:pic>
      <p:pic>
        <p:nvPicPr>
          <p:cNvPr id="6" name="Picture 5" descr="Graphical user interface, icon&#10;&#10;Description automatically generated">
            <a:extLst>
              <a:ext uri="{FF2B5EF4-FFF2-40B4-BE49-F238E27FC236}">
                <a16:creationId xmlns:a16="http://schemas.microsoft.com/office/drawing/2014/main" id="{69D0E144-0E58-FA44-BBF5-412055AAB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9670" y="2061417"/>
            <a:ext cx="2053902" cy="13398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CB58DC-47B0-A84F-8E81-FF423FE914E9}"/>
              </a:ext>
            </a:extLst>
          </p:cNvPr>
          <p:cNvSpPr txBox="1"/>
          <p:nvPr/>
        </p:nvSpPr>
        <p:spPr>
          <a:xfrm>
            <a:off x="1525457" y="1763187"/>
            <a:ext cx="53572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5095DB-3B73-6543-90D3-D4DB1D46EF11}"/>
              </a:ext>
            </a:extLst>
          </p:cNvPr>
          <p:cNvSpPr txBox="1"/>
          <p:nvPr/>
        </p:nvSpPr>
        <p:spPr>
          <a:xfrm>
            <a:off x="3593816" y="1822027"/>
            <a:ext cx="53572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64E127-76E2-E941-B088-D5086D63DC53}"/>
              </a:ext>
            </a:extLst>
          </p:cNvPr>
          <p:cNvSpPr txBox="1"/>
          <p:nvPr/>
        </p:nvSpPr>
        <p:spPr>
          <a:xfrm>
            <a:off x="5662175" y="1876751"/>
            <a:ext cx="301686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5C0B62C-CEA5-1C42-8D06-4D1630572AEB}"/>
              </a:ext>
            </a:extLst>
          </p:cNvPr>
          <p:cNvSpPr txBox="1"/>
          <p:nvPr/>
        </p:nvSpPr>
        <p:spPr>
          <a:xfrm>
            <a:off x="7378746" y="2546676"/>
            <a:ext cx="834587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Accept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19C314-763A-BB4E-866D-626C9AEFB1AB}"/>
              </a:ext>
            </a:extLst>
          </p:cNvPr>
          <p:cNvSpPr txBox="1"/>
          <p:nvPr/>
        </p:nvSpPr>
        <p:spPr>
          <a:xfrm>
            <a:off x="1157902" y="3916644"/>
            <a:ext cx="53572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536E0E-A6A6-5544-B2A1-E8C032B9F630}"/>
              </a:ext>
            </a:extLst>
          </p:cNvPr>
          <p:cNvSpPr txBox="1"/>
          <p:nvPr/>
        </p:nvSpPr>
        <p:spPr>
          <a:xfrm>
            <a:off x="3470897" y="3889159"/>
            <a:ext cx="53572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9696B2-CEE3-564D-954E-D82FFCA4E0AE}"/>
              </a:ext>
            </a:extLst>
          </p:cNvPr>
          <p:cNvSpPr txBox="1"/>
          <p:nvPr/>
        </p:nvSpPr>
        <p:spPr>
          <a:xfrm>
            <a:off x="5627549" y="3889159"/>
            <a:ext cx="301686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3A2695D-70E9-3047-84AC-F01A6DBE50C0}"/>
              </a:ext>
            </a:extLst>
          </p:cNvPr>
          <p:cNvSpPr txBox="1"/>
          <p:nvPr/>
        </p:nvSpPr>
        <p:spPr>
          <a:xfrm>
            <a:off x="7365600" y="3867371"/>
            <a:ext cx="834587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Accept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C226AC0-5E88-3643-A71A-58D64A0ECC49}"/>
              </a:ext>
            </a:extLst>
          </p:cNvPr>
          <p:cNvCxnSpPr/>
          <p:nvPr/>
        </p:nvCxnSpPr>
        <p:spPr>
          <a:xfrm flipV="1">
            <a:off x="5407378" y="3889159"/>
            <a:ext cx="677333" cy="41231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F899C568-88A2-7A4B-BA80-E4DB2372FF32}"/>
              </a:ext>
            </a:extLst>
          </p:cNvPr>
          <p:cNvSpPr txBox="1"/>
          <p:nvPr/>
        </p:nvSpPr>
        <p:spPr>
          <a:xfrm>
            <a:off x="1156967" y="4680304"/>
            <a:ext cx="53572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51F7B0-DEA3-8F41-B1CB-FB18A0D08052}"/>
              </a:ext>
            </a:extLst>
          </p:cNvPr>
          <p:cNvSpPr txBox="1"/>
          <p:nvPr/>
        </p:nvSpPr>
        <p:spPr>
          <a:xfrm>
            <a:off x="3469962" y="4652819"/>
            <a:ext cx="53572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100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89BCA86-DE41-6649-89F2-B4D7FEC1A8FC}"/>
              </a:ext>
            </a:extLst>
          </p:cNvPr>
          <p:cNvSpPr txBox="1"/>
          <p:nvPr/>
        </p:nvSpPr>
        <p:spPr>
          <a:xfrm>
            <a:off x="5626614" y="4652819"/>
            <a:ext cx="301686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D266076-5A0B-9847-9448-5B6C773C6AD6}"/>
              </a:ext>
            </a:extLst>
          </p:cNvPr>
          <p:cNvSpPr txBox="1"/>
          <p:nvPr/>
        </p:nvSpPr>
        <p:spPr>
          <a:xfrm>
            <a:off x="7364665" y="4631031"/>
            <a:ext cx="1536703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b="1" dirty="0"/>
              <a:t>Do not accept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3129F12-B620-E54A-BBA6-6E493B8E68D4}"/>
              </a:ext>
            </a:extLst>
          </p:cNvPr>
          <p:cNvCxnSpPr/>
          <p:nvPr/>
        </p:nvCxnSpPr>
        <p:spPr>
          <a:xfrm flipV="1">
            <a:off x="3399157" y="4641704"/>
            <a:ext cx="677333" cy="41231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A3280B0A-5F79-1E49-A6F6-00265B6C14DD}"/>
              </a:ext>
            </a:extLst>
          </p:cNvPr>
          <p:cNvSpPr/>
          <p:nvPr/>
        </p:nvSpPr>
        <p:spPr>
          <a:xfrm>
            <a:off x="111918" y="5452533"/>
            <a:ext cx="8920164" cy="124177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615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>
            <a:extLst>
              <a:ext uri="{FF2B5EF4-FFF2-40B4-BE49-F238E27FC236}">
                <a16:creationId xmlns:a16="http://schemas.microsoft.com/office/drawing/2014/main" id="{B58547BC-3C37-8A41-B14C-00F3E4B1EF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4063"/>
              </a:lnSpc>
              <a:spcBef>
                <a:spcPts val="600"/>
              </a:spcBef>
            </a:pPr>
            <a:r>
              <a:rPr lang="en-AU" altLang="en-US" sz="2800" dirty="0">
                <a:latin typeface="Helvetica" pitchFamily="2" charset="0"/>
                <a:ea typeface="ＭＳ Ｐゴシック" panose="020B0600070205080204" pitchFamily="34" charset="-128"/>
              </a:rPr>
              <a:t> Fault Tolerance ...</a:t>
            </a:r>
          </a:p>
        </p:txBody>
      </p:sp>
      <p:sp>
        <p:nvSpPr>
          <p:cNvPr id="32770" name="Rectangle 3">
            <a:extLst>
              <a:ext uri="{FF2B5EF4-FFF2-40B4-BE49-F238E27FC236}">
                <a16:creationId xmlns:a16="http://schemas.microsoft.com/office/drawing/2014/main" id="{18534CD6-D9E0-A04E-9E76-CBC749C96A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01613" y="1354315"/>
            <a:ext cx="8942387" cy="6097588"/>
          </a:xfrm>
        </p:spPr>
        <p:txBody>
          <a:bodyPr/>
          <a:lstStyle/>
          <a:p>
            <a:pPr marL="0" indent="0">
              <a:lnSpc>
                <a:spcPts val="2363"/>
              </a:lnSpc>
              <a:spcBef>
                <a:spcPts val="600"/>
              </a:spcBef>
              <a:buFontTx/>
              <a:buNone/>
            </a:pPr>
            <a:r>
              <a:rPr lang="en-US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In </a:t>
            </a:r>
            <a:r>
              <a:rPr lang="en-US" altLang="en-US" sz="2200" dirty="0" err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Failfast</a:t>
            </a:r>
            <a:r>
              <a:rPr lang="en-US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, we are only concerned of majority among the working ones. We are assuming that we can tell which ones are working. Hence we can continue to operate until 2 working ones and if both agree we can proceed with the action. But if they differ the system stops.</a:t>
            </a:r>
          </a:p>
          <a:p>
            <a:pPr lvl="1">
              <a:lnSpc>
                <a:spcPts val="2363"/>
              </a:lnSpc>
              <a:spcBef>
                <a:spcPts val="600"/>
              </a:spcBef>
            </a:pPr>
            <a:r>
              <a:rPr lang="en-US" altLang="en-US" sz="18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0 devices are faulty, we have 10 working and we need at least 6 to agree</a:t>
            </a:r>
          </a:p>
          <a:p>
            <a:pPr lvl="1">
              <a:lnSpc>
                <a:spcPts val="2363"/>
              </a:lnSpc>
              <a:spcBef>
                <a:spcPts val="600"/>
              </a:spcBef>
            </a:pPr>
            <a:r>
              <a:rPr lang="en-US" altLang="en-US" sz="18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1 device is faulty, we have       9 working and we need at least 5 to agree</a:t>
            </a:r>
          </a:p>
          <a:p>
            <a:pPr lvl="1">
              <a:lnSpc>
                <a:spcPts val="2363"/>
              </a:lnSpc>
              <a:spcBef>
                <a:spcPts val="600"/>
              </a:spcBef>
            </a:pPr>
            <a:r>
              <a:rPr lang="en-US" altLang="en-US" sz="18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2 devices are faulty, we have   8 working and we need at least 5 to agree</a:t>
            </a:r>
          </a:p>
          <a:p>
            <a:pPr lvl="1">
              <a:lnSpc>
                <a:spcPts val="2363"/>
              </a:lnSpc>
              <a:spcBef>
                <a:spcPts val="600"/>
              </a:spcBef>
            </a:pPr>
            <a:r>
              <a:rPr lang="en-US" altLang="en-US" sz="18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3 devices are faulty, we have   7 working and we need at least 4 to agree</a:t>
            </a:r>
          </a:p>
          <a:p>
            <a:pPr lvl="1">
              <a:lnSpc>
                <a:spcPts val="2363"/>
              </a:lnSpc>
              <a:spcBef>
                <a:spcPts val="600"/>
              </a:spcBef>
            </a:pPr>
            <a:r>
              <a:rPr lang="en-US" altLang="en-US" sz="18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4 devices are faulty, we have   6 working and we need at least 4 to agree</a:t>
            </a:r>
          </a:p>
          <a:p>
            <a:pPr lvl="1">
              <a:lnSpc>
                <a:spcPts val="2363"/>
              </a:lnSpc>
              <a:spcBef>
                <a:spcPts val="600"/>
              </a:spcBef>
            </a:pPr>
            <a:r>
              <a:rPr lang="en-US" altLang="en-US" sz="18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5 devices are faulty, we have   5 working and we need at least 3 to agree</a:t>
            </a:r>
          </a:p>
          <a:p>
            <a:pPr lvl="1">
              <a:lnSpc>
                <a:spcPts val="2363"/>
              </a:lnSpc>
              <a:spcBef>
                <a:spcPts val="600"/>
              </a:spcBef>
            </a:pPr>
            <a:r>
              <a:rPr lang="en-US" altLang="en-US" sz="18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6 devices are faulty, we have   4 working and we need at least 3 to agree</a:t>
            </a:r>
          </a:p>
          <a:p>
            <a:pPr lvl="1">
              <a:lnSpc>
                <a:spcPts val="2363"/>
              </a:lnSpc>
              <a:spcBef>
                <a:spcPts val="600"/>
              </a:spcBef>
            </a:pPr>
            <a:r>
              <a:rPr lang="en-US" altLang="en-US" sz="18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7 devices are faulty, we have   3 working and we need at least 2 to agree</a:t>
            </a:r>
          </a:p>
          <a:p>
            <a:pPr lvl="1">
              <a:lnSpc>
                <a:spcPts val="2363"/>
              </a:lnSpc>
              <a:spcBef>
                <a:spcPts val="600"/>
              </a:spcBef>
            </a:pPr>
            <a:r>
              <a:rPr lang="en-US" altLang="en-US" sz="18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8 devices are faulty, we have   2 working and we need both to agree</a:t>
            </a:r>
          </a:p>
          <a:p>
            <a:pPr lvl="1">
              <a:lnSpc>
                <a:spcPts val="2363"/>
              </a:lnSpc>
              <a:spcBef>
                <a:spcPts val="600"/>
              </a:spcBef>
            </a:pPr>
            <a:r>
              <a:rPr lang="en-US" altLang="en-US" sz="1800" b="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9 devices are faulty, we have  1working and we have to stop as nothing to compare!</a:t>
            </a:r>
          </a:p>
        </p:txBody>
      </p:sp>
    </p:spTree>
    <p:extLst>
      <p:ext uri="{BB962C8B-B14F-4D97-AF65-F5344CB8AC3E}">
        <p14:creationId xmlns:p14="http://schemas.microsoft.com/office/powerpoint/2010/main" val="2176099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E977472-054A-9340-94A4-30D2E3931195}"/>
              </a:ext>
            </a:extLst>
          </p:cNvPr>
          <p:cNvSpPr/>
          <p:nvPr/>
        </p:nvSpPr>
        <p:spPr>
          <a:xfrm>
            <a:off x="561372" y="1557642"/>
            <a:ext cx="822393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 err="1">
                <a:solidFill>
                  <a:prstClr val="black"/>
                </a:solidFill>
              </a:rPr>
              <a:t>Supermodule</a:t>
            </a:r>
            <a:r>
              <a:rPr lang="en-US" sz="2200" dirty="0">
                <a:solidFill>
                  <a:prstClr val="black"/>
                </a:solidFill>
              </a:rPr>
              <a:t> – Naturally, a system with multiple hard disk drives is expected to function with only one working disk (use voting when multiple disks are working/available, but still work even when only one is available) </a:t>
            </a:r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57AB871-4BB5-3347-AB57-E307F4C7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4063"/>
              </a:lnSpc>
              <a:spcBef>
                <a:spcPts val="600"/>
              </a:spcBef>
            </a:pPr>
            <a:r>
              <a:rPr lang="en-AU" altLang="en-US" sz="2800" dirty="0">
                <a:latin typeface="Helvetica" pitchFamily="2" charset="0"/>
                <a:ea typeface="ＭＳ Ｐゴシック" panose="020B0600070205080204" pitchFamily="34" charset="-128"/>
              </a:rPr>
              <a:t> Fault Tolerance for disks</a:t>
            </a:r>
          </a:p>
        </p:txBody>
      </p:sp>
    </p:spTree>
    <p:extLst>
      <p:ext uri="{BB962C8B-B14F-4D97-AF65-F5344CB8AC3E}">
        <p14:creationId xmlns:p14="http://schemas.microsoft.com/office/powerpoint/2010/main" val="34853787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>
            <a:extLst>
              <a:ext uri="{FF2B5EF4-FFF2-40B4-BE49-F238E27FC236}">
                <a16:creationId xmlns:a16="http://schemas.microsoft.com/office/drawing/2014/main" id="{1C4CB1AD-DA7D-8644-9540-171F6F575F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73572" y="395066"/>
            <a:ext cx="7870428" cy="887360"/>
          </a:xfrm>
        </p:spPr>
        <p:txBody>
          <a:bodyPr/>
          <a:lstStyle/>
          <a:p>
            <a:pPr>
              <a:lnSpc>
                <a:spcPts val="4063"/>
              </a:lnSpc>
              <a:spcBef>
                <a:spcPts val="600"/>
              </a:spcBef>
            </a:pPr>
            <a:r>
              <a:rPr lang="en-AU" altLang="en-US" sz="2800" dirty="0">
                <a:latin typeface="Helvetica" pitchFamily="2" charset="0"/>
                <a:ea typeface="ＭＳ Ｐゴシック" panose="020B0600070205080204" pitchFamily="34" charset="-128"/>
              </a:rPr>
              <a:t> Availability of </a:t>
            </a:r>
            <a:r>
              <a:rPr lang="en-AU" altLang="en-US" sz="2800" dirty="0" err="1">
                <a:latin typeface="Helvetica" pitchFamily="2" charset="0"/>
                <a:ea typeface="ＭＳ Ｐゴシック" panose="020B0600070205080204" pitchFamily="34" charset="-128"/>
              </a:rPr>
              <a:t>failvote</a:t>
            </a:r>
            <a:r>
              <a:rPr lang="en-AU" altLang="en-US" sz="2800" dirty="0">
                <a:latin typeface="Helvetica" pitchFamily="2" charset="0"/>
                <a:ea typeface="ＭＳ Ｐゴシック" panose="020B0600070205080204" pitchFamily="34" charset="-128"/>
              </a:rPr>
              <a:t> systems</a:t>
            </a:r>
          </a:p>
        </p:txBody>
      </p:sp>
      <p:sp>
        <p:nvSpPr>
          <p:cNvPr id="28674" name="Rectangle 3">
            <a:extLst>
              <a:ext uri="{FF2B5EF4-FFF2-40B4-BE49-F238E27FC236}">
                <a16:creationId xmlns:a16="http://schemas.microsoft.com/office/drawing/2014/main" id="{D21E5D7F-23A0-7547-98DD-1289F90CEDA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4063"/>
              </a:lnSpc>
              <a:spcBef>
                <a:spcPts val="600"/>
              </a:spcBef>
            </a:pPr>
            <a:endParaRPr lang="en-AU" altLang="en-US" sz="22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4063"/>
              </a:lnSpc>
              <a:spcBef>
                <a:spcPts val="600"/>
              </a:spcBef>
            </a:pPr>
            <a:r>
              <a:rPr lang="en-AU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Consider a system with  modules each with MT</a:t>
            </a:r>
            <a:r>
              <a:rPr lang="en-US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T</a:t>
            </a:r>
            <a:r>
              <a:rPr lang="en-AU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 of 10 years</a:t>
            </a:r>
          </a:p>
          <a:p>
            <a:pPr>
              <a:lnSpc>
                <a:spcPts val="4063"/>
              </a:lnSpc>
              <a:spcBef>
                <a:spcPts val="600"/>
              </a:spcBef>
            </a:pPr>
            <a:r>
              <a:rPr lang="en-AU" altLang="en-US" sz="2200" dirty="0" err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Failvoting</a:t>
            </a:r>
            <a:r>
              <a:rPr lang="en-AU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with 2 devices:</a:t>
            </a:r>
          </a:p>
          <a:p>
            <a:pPr>
              <a:lnSpc>
                <a:spcPts val="4063"/>
              </a:lnSpc>
              <a:spcBef>
                <a:spcPts val="600"/>
              </a:spcBef>
            </a:pPr>
            <a:r>
              <a:rPr lang="en-AU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       MTTF = 10/2 = 5 years (system fails with 1 device failure)</a:t>
            </a:r>
          </a:p>
          <a:p>
            <a:pPr>
              <a:lnSpc>
                <a:spcPts val="4063"/>
              </a:lnSpc>
              <a:spcBef>
                <a:spcPts val="600"/>
              </a:spcBef>
            </a:pPr>
            <a:r>
              <a:rPr lang="en-AU" altLang="en-US" sz="2200" dirty="0" err="1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Failvoting</a:t>
            </a:r>
            <a:r>
              <a:rPr lang="en-AU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with 3 devices:</a:t>
            </a:r>
          </a:p>
          <a:p>
            <a:pPr>
              <a:lnSpc>
                <a:spcPts val="4063"/>
              </a:lnSpc>
              <a:spcBef>
                <a:spcPts val="600"/>
              </a:spcBef>
            </a:pPr>
            <a:r>
              <a:rPr lang="en-AU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       MTTF = 10/3 for the first failure + 10/2 for 2nd failure = 8.3 years.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EFDCAA1-79E1-5D4C-B56C-53C0E237242F}"/>
              </a:ext>
            </a:extLst>
          </p:cNvPr>
          <p:cNvSpPr/>
          <p:nvPr/>
        </p:nvSpPr>
        <p:spPr>
          <a:xfrm>
            <a:off x="350423" y="1532415"/>
            <a:ext cx="6005689" cy="474134"/>
          </a:xfrm>
          <a:prstGeom prst="roundRect">
            <a:avLst/>
          </a:prstGeom>
          <a:solidFill>
            <a:schemeClr val="accent1">
              <a:alpha val="17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If there are n events, mean time to the first event = m/n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435030B-F5EA-AC4C-A724-72CDCA8ACE5B}"/>
              </a:ext>
            </a:extLst>
          </p:cNvPr>
          <p:cNvSpPr/>
          <p:nvPr/>
        </p:nvSpPr>
        <p:spPr>
          <a:xfrm>
            <a:off x="798923" y="5325585"/>
            <a:ext cx="7342954" cy="638197"/>
          </a:xfrm>
          <a:prstGeom prst="roundRect">
            <a:avLst/>
          </a:prstGeom>
          <a:solidFill>
            <a:schemeClr val="accent1">
              <a:alpha val="17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prstClr val="black"/>
                </a:solidFill>
              </a:rPr>
              <a:t>Lower availability for higher reliability (multiple modules agreeing on a value means that value is more likely to be accurate/reliable)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2EB65C-323B-294D-870C-4DF7D3E35995}"/>
              </a:ext>
            </a:extLst>
          </p:cNvPr>
          <p:cNvSpPr txBox="1"/>
          <p:nvPr/>
        </p:nvSpPr>
        <p:spPr>
          <a:xfrm>
            <a:off x="4895266" y="6278268"/>
            <a:ext cx="3898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But, but, but…. cannot we have both??</a:t>
            </a:r>
          </a:p>
        </p:txBody>
      </p:sp>
    </p:spTree>
    <p:extLst>
      <p:ext uri="{BB962C8B-B14F-4D97-AF65-F5344CB8AC3E}">
        <p14:creationId xmlns:p14="http://schemas.microsoft.com/office/powerpoint/2010/main" val="3388422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135">
            <a:extLst>
              <a:ext uri="{FF2B5EF4-FFF2-40B4-BE49-F238E27FC236}">
                <a16:creationId xmlns:a16="http://schemas.microsoft.com/office/drawing/2014/main" id="{B11F4EEF-008B-9858-5C6E-E3ACDC4624DF}"/>
              </a:ext>
            </a:extLst>
          </p:cNvPr>
          <p:cNvSpPr/>
          <p:nvPr/>
        </p:nvSpPr>
        <p:spPr>
          <a:xfrm>
            <a:off x="3144405" y="1470716"/>
            <a:ext cx="1841740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897A86-F504-2F48-C80A-D68ABF393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Concepts of Database management system </a:t>
            </a:r>
          </a:p>
        </p:txBody>
      </p:sp>
      <p:sp>
        <p:nvSpPr>
          <p:cNvPr id="13" name="Shape 127">
            <a:extLst>
              <a:ext uri="{FF2B5EF4-FFF2-40B4-BE49-F238E27FC236}">
                <a16:creationId xmlns:a16="http://schemas.microsoft.com/office/drawing/2014/main" id="{FA6E46A1-A9CB-C038-B7DB-D1BB015B5FE7}"/>
              </a:ext>
            </a:extLst>
          </p:cNvPr>
          <p:cNvSpPr/>
          <p:nvPr/>
        </p:nvSpPr>
        <p:spPr>
          <a:xfrm>
            <a:off x="5433813" y="1414626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Disks and I/O bandwidth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Main memory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 of architecture</a:t>
            </a:r>
          </a:p>
        </p:txBody>
      </p:sp>
      <p:sp>
        <p:nvSpPr>
          <p:cNvPr id="15" name="Shape 129">
            <a:extLst>
              <a:ext uri="{FF2B5EF4-FFF2-40B4-BE49-F238E27FC236}">
                <a16:creationId xmlns:a16="http://schemas.microsoft.com/office/drawing/2014/main" id="{EEB9042E-C798-28C6-D9F1-DA53CE8CEEBC}"/>
              </a:ext>
            </a:extLst>
          </p:cNvPr>
          <p:cNvSpPr/>
          <p:nvPr/>
        </p:nvSpPr>
        <p:spPr>
          <a:xfrm>
            <a:off x="3185757" y="1812098"/>
            <a:ext cx="1684642" cy="335972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Hardware</a:t>
            </a:r>
          </a:p>
        </p:txBody>
      </p:sp>
      <p:sp>
        <p:nvSpPr>
          <p:cNvPr id="21" name="Shape 135">
            <a:extLst>
              <a:ext uri="{FF2B5EF4-FFF2-40B4-BE49-F238E27FC236}">
                <a16:creationId xmlns:a16="http://schemas.microsoft.com/office/drawing/2014/main" id="{814347BC-3A38-634E-89A2-CEC3250A01CB}"/>
              </a:ext>
            </a:extLst>
          </p:cNvPr>
          <p:cNvSpPr/>
          <p:nvPr/>
        </p:nvSpPr>
        <p:spPr>
          <a:xfrm>
            <a:off x="260008" y="1893121"/>
            <a:ext cx="2520299" cy="2636567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Database performance metrics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Shape 136">
            <a:extLst>
              <a:ext uri="{FF2B5EF4-FFF2-40B4-BE49-F238E27FC236}">
                <a16:creationId xmlns:a16="http://schemas.microsoft.com/office/drawing/2014/main" id="{9F0E3167-867D-7ADF-FBAC-F52FFE0BA4C0}"/>
              </a:ext>
            </a:extLst>
          </p:cNvPr>
          <p:cNvSpPr/>
          <p:nvPr/>
        </p:nvSpPr>
        <p:spPr>
          <a:xfrm>
            <a:off x="332016" y="397111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Security &amp; </a:t>
            </a: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</a:p>
        </p:txBody>
      </p:sp>
      <p:sp>
        <p:nvSpPr>
          <p:cNvPr id="23" name="Shape 137">
            <a:extLst>
              <a:ext uri="{FF2B5EF4-FFF2-40B4-BE49-F238E27FC236}">
                <a16:creationId xmlns:a16="http://schemas.microsoft.com/office/drawing/2014/main" id="{85BD1A78-55F1-CE86-3DDA-48EEDFF7974F}"/>
              </a:ext>
            </a:extLst>
          </p:cNvPr>
          <p:cNvSpPr/>
          <p:nvPr/>
        </p:nvSpPr>
        <p:spPr>
          <a:xfrm>
            <a:off x="332016" y="3251038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</a:p>
        </p:txBody>
      </p:sp>
      <p:sp>
        <p:nvSpPr>
          <p:cNvPr id="24" name="Shape 138">
            <a:extLst>
              <a:ext uri="{FF2B5EF4-FFF2-40B4-BE49-F238E27FC236}">
                <a16:creationId xmlns:a16="http://schemas.microsoft.com/office/drawing/2014/main" id="{65BC1796-8623-F8F1-37D3-CCD4FCF6C1A5}"/>
              </a:ext>
            </a:extLst>
          </p:cNvPr>
          <p:cNvSpPr/>
          <p:nvPr/>
        </p:nvSpPr>
        <p:spPr>
          <a:xfrm>
            <a:off x="332016" y="2530957"/>
            <a:ext cx="2376300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sng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Efficiency/speed</a:t>
            </a:r>
          </a:p>
        </p:txBody>
      </p:sp>
      <p:sp>
        <p:nvSpPr>
          <p:cNvPr id="43" name="Shape 129">
            <a:extLst>
              <a:ext uri="{FF2B5EF4-FFF2-40B4-BE49-F238E27FC236}">
                <a16:creationId xmlns:a16="http://schemas.microsoft.com/office/drawing/2014/main" id="{10E4AD70-ED0F-53F8-3F74-71999AC11B42}"/>
              </a:ext>
            </a:extLst>
          </p:cNvPr>
          <p:cNvSpPr/>
          <p:nvPr/>
        </p:nvSpPr>
        <p:spPr>
          <a:xfrm>
            <a:off x="3185756" y="2227960"/>
            <a:ext cx="1684642" cy="490596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Software/ DB tuning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D5670E6-CAE9-979D-A31F-C5E4E57CD9CE}"/>
              </a:ext>
            </a:extLst>
          </p:cNvPr>
          <p:cNvCxnSpPr>
            <a:stCxn id="24" idx="3"/>
          </p:cNvCxnSpPr>
          <p:nvPr/>
        </p:nvCxnSpPr>
        <p:spPr>
          <a:xfrm flipV="1">
            <a:off x="2708316" y="2199190"/>
            <a:ext cx="436089" cy="58376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Shape 127">
            <a:extLst>
              <a:ext uri="{FF2B5EF4-FFF2-40B4-BE49-F238E27FC236}">
                <a16:creationId xmlns:a16="http://schemas.microsoft.com/office/drawing/2014/main" id="{5D711325-E59B-4538-2CFF-E09E4CF4AE2F}"/>
              </a:ext>
            </a:extLst>
          </p:cNvPr>
          <p:cNvSpPr/>
          <p:nvPr/>
        </p:nvSpPr>
        <p:spPr>
          <a:xfrm>
            <a:off x="5433813" y="2379117"/>
            <a:ext cx="2615877" cy="790714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Types of DB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Indexing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 </a:t>
            </a:r>
            <a:r>
              <a:rPr lang="en-AU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Query optimisation</a:t>
            </a:r>
            <a:endParaRPr lang="en-AU"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C87E3B4-7C97-6470-50FF-3A40521ED70E}"/>
              </a:ext>
            </a:extLst>
          </p:cNvPr>
          <p:cNvCxnSpPr>
            <a:cxnSpLocks/>
            <a:stCxn id="15" idx="3"/>
            <a:endCxn id="13" idx="1"/>
          </p:cNvCxnSpPr>
          <p:nvPr/>
        </p:nvCxnSpPr>
        <p:spPr>
          <a:xfrm flipV="1">
            <a:off x="4870399" y="1809983"/>
            <a:ext cx="563414" cy="170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8F8AA2D-483A-CA4B-4D5E-AE3FD1EA8317}"/>
              </a:ext>
            </a:extLst>
          </p:cNvPr>
          <p:cNvCxnSpPr>
            <a:cxnSpLocks/>
            <a:stCxn id="43" idx="3"/>
            <a:endCxn id="51" idx="1"/>
          </p:cNvCxnSpPr>
          <p:nvPr/>
        </p:nvCxnSpPr>
        <p:spPr>
          <a:xfrm>
            <a:off x="4870398" y="2473258"/>
            <a:ext cx="563415" cy="3012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35">
            <a:extLst>
              <a:ext uri="{FF2B5EF4-FFF2-40B4-BE49-F238E27FC236}">
                <a16:creationId xmlns:a16="http://schemas.microsoft.com/office/drawing/2014/main" id="{B153083E-9767-DE9F-D9CB-981BE3E68224}"/>
              </a:ext>
            </a:extLst>
          </p:cNvPr>
          <p:cNvSpPr/>
          <p:nvPr/>
        </p:nvSpPr>
        <p:spPr>
          <a:xfrm>
            <a:off x="3113764" y="3116679"/>
            <a:ext cx="1872381" cy="132199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Effectiveness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129">
            <a:extLst>
              <a:ext uri="{FF2B5EF4-FFF2-40B4-BE49-F238E27FC236}">
                <a16:creationId xmlns:a16="http://schemas.microsoft.com/office/drawing/2014/main" id="{9768DC3F-92AC-38A6-F90D-FDB2EAA79DE0}"/>
              </a:ext>
            </a:extLst>
          </p:cNvPr>
          <p:cNvSpPr/>
          <p:nvPr/>
        </p:nvSpPr>
        <p:spPr>
          <a:xfrm>
            <a:off x="3201687" y="3504313"/>
            <a:ext cx="1668712" cy="503999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Concurrent users</a:t>
            </a:r>
          </a:p>
        </p:txBody>
      </p:sp>
      <p:sp>
        <p:nvSpPr>
          <p:cNvPr id="60" name="Shape 129">
            <a:extLst>
              <a:ext uri="{FF2B5EF4-FFF2-40B4-BE49-F238E27FC236}">
                <a16:creationId xmlns:a16="http://schemas.microsoft.com/office/drawing/2014/main" id="{063918BC-8BF4-E4FE-6580-698382034F9C}"/>
              </a:ext>
            </a:extLst>
          </p:cNvPr>
          <p:cNvSpPr/>
          <p:nvPr/>
        </p:nvSpPr>
        <p:spPr>
          <a:xfrm>
            <a:off x="3215598" y="4063347"/>
            <a:ext cx="1668712" cy="33260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Transactions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D0A557F6-1664-D6B4-D3AE-36EFFB795A84}"/>
              </a:ext>
            </a:extLst>
          </p:cNvPr>
          <p:cNvCxnSpPr>
            <a:cxnSpLocks/>
            <a:stCxn id="23" idx="3"/>
            <a:endCxn id="58" idx="1"/>
          </p:cNvCxnSpPr>
          <p:nvPr/>
        </p:nvCxnSpPr>
        <p:spPr>
          <a:xfrm>
            <a:off x="2708316" y="3503038"/>
            <a:ext cx="405448" cy="27463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ular Callout 2">
            <a:extLst>
              <a:ext uri="{FF2B5EF4-FFF2-40B4-BE49-F238E27FC236}">
                <a16:creationId xmlns:a16="http://schemas.microsoft.com/office/drawing/2014/main" id="{F0D5FC43-D56F-F790-1052-820332928C05}"/>
              </a:ext>
            </a:extLst>
          </p:cNvPr>
          <p:cNvSpPr/>
          <p:nvPr/>
        </p:nvSpPr>
        <p:spPr>
          <a:xfrm>
            <a:off x="5463584" y="3375988"/>
            <a:ext cx="2586106" cy="569407"/>
          </a:xfrm>
          <a:prstGeom prst="wedgeRectCallout">
            <a:avLst>
              <a:gd name="adj1" fmla="val -80503"/>
              <a:gd name="adj2" fmla="val 25716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 reading and writing over the same data</a:t>
            </a:r>
          </a:p>
        </p:txBody>
      </p:sp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14D89C92-5B4A-7D1D-7205-CA9DB103BFC1}"/>
              </a:ext>
            </a:extLst>
          </p:cNvPr>
          <p:cNvSpPr/>
          <p:nvPr/>
        </p:nvSpPr>
        <p:spPr>
          <a:xfrm>
            <a:off x="5463584" y="4115152"/>
            <a:ext cx="2586106" cy="569407"/>
          </a:xfrm>
          <a:prstGeom prst="wedgeRectCallout">
            <a:avLst>
              <a:gd name="adj1" fmla="val -80503"/>
              <a:gd name="adj2" fmla="val -13778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Required tasks are all done together</a:t>
            </a:r>
          </a:p>
        </p:txBody>
      </p:sp>
      <p:sp>
        <p:nvSpPr>
          <p:cNvPr id="7" name="Shape 135">
            <a:extLst>
              <a:ext uri="{FF2B5EF4-FFF2-40B4-BE49-F238E27FC236}">
                <a16:creationId xmlns:a16="http://schemas.microsoft.com/office/drawing/2014/main" id="{301CA926-F096-C11A-BD5F-68B0236F824A}"/>
              </a:ext>
            </a:extLst>
          </p:cNvPr>
          <p:cNvSpPr/>
          <p:nvPr/>
        </p:nvSpPr>
        <p:spPr>
          <a:xfrm>
            <a:off x="3113764" y="4594672"/>
            <a:ext cx="1872381" cy="1577836"/>
          </a:xfrm>
          <a:prstGeom prst="rect">
            <a:avLst/>
          </a:prstGeom>
          <a:gradFill>
            <a:gsLst>
              <a:gs pos="0">
                <a:srgbClr val="FFEFD1"/>
              </a:gs>
              <a:gs pos="65000">
                <a:srgbClr val="F0EBD5"/>
              </a:gs>
              <a:gs pos="100000">
                <a:srgbClr val="D1C39F"/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Reliability</a:t>
            </a:r>
            <a:endParaRPr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Shape 129">
            <a:extLst>
              <a:ext uri="{FF2B5EF4-FFF2-40B4-BE49-F238E27FC236}">
                <a16:creationId xmlns:a16="http://schemas.microsoft.com/office/drawing/2014/main" id="{D21000CE-616B-90EE-9F17-FB8A88196127}"/>
              </a:ext>
            </a:extLst>
          </p:cNvPr>
          <p:cNvSpPr/>
          <p:nvPr/>
        </p:nvSpPr>
        <p:spPr>
          <a:xfrm>
            <a:off x="3180464" y="4941510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Crash recovery</a:t>
            </a:r>
          </a:p>
        </p:txBody>
      </p:sp>
      <p:sp>
        <p:nvSpPr>
          <p:cNvPr id="9" name="Shape 129">
            <a:extLst>
              <a:ext uri="{FF2B5EF4-FFF2-40B4-BE49-F238E27FC236}">
                <a16:creationId xmlns:a16="http://schemas.microsoft.com/office/drawing/2014/main" id="{3DCA5D58-238C-EB57-EAE7-8D0C973B7B68}"/>
              </a:ext>
            </a:extLst>
          </p:cNvPr>
          <p:cNvSpPr/>
          <p:nvPr/>
        </p:nvSpPr>
        <p:spPr>
          <a:xfrm>
            <a:off x="3193964" y="5348555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Fault tolerance</a:t>
            </a:r>
          </a:p>
        </p:txBody>
      </p:sp>
      <p:sp>
        <p:nvSpPr>
          <p:cNvPr id="10" name="Shape 129">
            <a:extLst>
              <a:ext uri="{FF2B5EF4-FFF2-40B4-BE49-F238E27FC236}">
                <a16:creationId xmlns:a16="http://schemas.microsoft.com/office/drawing/2014/main" id="{1E25E392-3B7E-8140-E9EF-6E2F3D863BC3}"/>
              </a:ext>
            </a:extLst>
          </p:cNvPr>
          <p:cNvSpPr/>
          <p:nvPr/>
        </p:nvSpPr>
        <p:spPr>
          <a:xfrm>
            <a:off x="3219043" y="5801897"/>
            <a:ext cx="1668712" cy="341360"/>
          </a:xfrm>
          <a:prstGeom prst="rect">
            <a:avLst/>
          </a:prstGeom>
          <a:gradFill>
            <a:gsLst>
              <a:gs pos="0">
                <a:srgbClr val="CCFFFF">
                  <a:alpha val="40000"/>
                </a:srgbClr>
              </a:gs>
              <a:gs pos="50000">
                <a:srgbClr val="3399FF">
                  <a:alpha val="40000"/>
                </a:srgbClr>
              </a:gs>
              <a:gs pos="100000">
                <a:srgbClr val="0066FF">
                  <a:alpha val="40000"/>
                </a:srgbClr>
              </a:gs>
            </a:gsLst>
            <a:lin ang="0" scaled="0"/>
          </a:gra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AU" sz="1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duplication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EC62411-CD7E-21A2-FB43-DC2015DB2973}"/>
              </a:ext>
            </a:extLst>
          </p:cNvPr>
          <p:cNvCxnSpPr>
            <a:cxnSpLocks/>
          </p:cNvCxnSpPr>
          <p:nvPr/>
        </p:nvCxnSpPr>
        <p:spPr>
          <a:xfrm>
            <a:off x="2708315" y="4266369"/>
            <a:ext cx="436090" cy="55866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ular Callout 13">
            <a:extLst>
              <a:ext uri="{FF2B5EF4-FFF2-40B4-BE49-F238E27FC236}">
                <a16:creationId xmlns:a16="http://schemas.microsoft.com/office/drawing/2014/main" id="{C30CBA26-D3F2-DDB6-500B-E9B5B0B7330E}"/>
              </a:ext>
            </a:extLst>
          </p:cNvPr>
          <p:cNvSpPr/>
          <p:nvPr/>
        </p:nvSpPr>
        <p:spPr>
          <a:xfrm>
            <a:off x="5579889" y="5072379"/>
            <a:ext cx="2586106" cy="1577835"/>
          </a:xfrm>
          <a:prstGeom prst="wedgeRectCallout">
            <a:avLst>
              <a:gd name="adj1" fmla="val -79107"/>
              <a:gd name="adj2" fmla="val -26899"/>
            </a:avLst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Hardware: 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Arrangement of multiple disks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Voting among multiple disks/modules</a:t>
            </a:r>
          </a:p>
        </p:txBody>
      </p:sp>
    </p:spTree>
    <p:extLst>
      <p:ext uri="{BB962C8B-B14F-4D97-AF65-F5344CB8AC3E}">
        <p14:creationId xmlns:p14="http://schemas.microsoft.com/office/powerpoint/2010/main" val="209496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C285-E5C4-6A4A-859E-9B0A72CD9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Fault tolerance with repair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48362-5C16-6A49-9318-0B95C2444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0" y="1532415"/>
            <a:ext cx="8591651" cy="4376944"/>
          </a:xfrm>
        </p:spPr>
        <p:txBody>
          <a:bodyPr/>
          <a:lstStyle/>
          <a:p>
            <a:r>
              <a:rPr lang="en-AU" altLang="en-US" sz="2200" b="1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With repair of modules:</a:t>
            </a:r>
            <a:r>
              <a:rPr lang="en-AU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the faulty equipment is repaired with an average time of MTTR (mean time to repair) as soon as a fault is detected (Sometimes MTTR is just time needed to replace)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E22716-E6BF-2345-81C0-E6FE7084D4CD}"/>
              </a:ext>
            </a:extLst>
          </p:cNvPr>
          <p:cNvSpPr/>
          <p:nvPr/>
        </p:nvSpPr>
        <p:spPr>
          <a:xfrm>
            <a:off x="334834" y="2278344"/>
            <a:ext cx="8458739" cy="2885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138"/>
              </a:lnSpc>
              <a:buFontTx/>
              <a:buNone/>
            </a:pPr>
            <a:endParaRPr lang="en-AU" altLang="en-US" sz="22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3138"/>
              </a:lnSpc>
              <a:buFontTx/>
              <a:buNone/>
            </a:pPr>
            <a:r>
              <a:rPr lang="en-AU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Typical Values for recent disks:</a:t>
            </a:r>
          </a:p>
          <a:p>
            <a:pPr lvl="1">
              <a:lnSpc>
                <a:spcPts val="3138"/>
              </a:lnSpc>
              <a:buFontTx/>
              <a:buNone/>
            </a:pPr>
            <a:r>
              <a:rPr lang="en-AU" altLang="en-US" sz="20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MTTR = Few hours (assuming we stock spare disks) to 1 Day</a:t>
            </a:r>
          </a:p>
          <a:p>
            <a:pPr lvl="1">
              <a:lnSpc>
                <a:spcPts val="3138"/>
              </a:lnSpc>
              <a:buFontTx/>
              <a:buNone/>
            </a:pPr>
            <a:r>
              <a:rPr lang="en-AU" altLang="en-US" sz="20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MTTF = 750000 hours (~ 86 years) [hard fault]</a:t>
            </a:r>
          </a:p>
          <a:p>
            <a:pPr>
              <a:lnSpc>
                <a:spcPts val="3138"/>
              </a:lnSpc>
              <a:buFontTx/>
              <a:buNone/>
            </a:pPr>
            <a:r>
              <a:rPr lang="en-AU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Probability of a particular module is not available</a:t>
            </a:r>
          </a:p>
          <a:p>
            <a:pPr>
              <a:lnSpc>
                <a:spcPts val="3138"/>
              </a:lnSpc>
              <a:buFontTx/>
              <a:buNone/>
            </a:pPr>
            <a:r>
              <a:rPr lang="en-AU" altLang="en-US" sz="22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		 = MTTR/(MTTF+MTTR)   						≅ MTTR/MTTF   if MTTF &gt;&gt; MTTR</a:t>
            </a:r>
          </a:p>
        </p:txBody>
      </p:sp>
    </p:spTree>
    <p:extLst>
      <p:ext uri="{BB962C8B-B14F-4D97-AF65-F5344CB8AC3E}">
        <p14:creationId xmlns:p14="http://schemas.microsoft.com/office/powerpoint/2010/main" val="33045110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>
            <a:extLst>
              <a:ext uri="{FF2B5EF4-FFF2-40B4-BE49-F238E27FC236}">
                <a16:creationId xmlns:a16="http://schemas.microsoft.com/office/drawing/2014/main" id="{F3A9528C-7624-1445-952B-239610292E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Fault tolerance of a </a:t>
            </a:r>
            <a:r>
              <a:rPr lang="en-US" dirty="0" err="1"/>
              <a:t>supermodule</a:t>
            </a:r>
            <a:r>
              <a:rPr lang="en-US" dirty="0"/>
              <a:t> with repair</a:t>
            </a:r>
            <a:endParaRPr lang="en-AU" altLang="en-US" dirty="0">
              <a:latin typeface="Helvetica" pitchFamily="2" charset="0"/>
              <a:ea typeface="ＭＳ Ｐゴシック" panose="020B0600070205080204" pitchFamily="34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866" name="Rectangle 3">
                <a:extLst>
                  <a:ext uri="{FF2B5EF4-FFF2-40B4-BE49-F238E27FC236}">
                    <a16:creationId xmlns:a16="http://schemas.microsoft.com/office/drawing/2014/main" id="{F5273836-AA39-7040-85B7-89BB95192F6F}"/>
                  </a:ext>
                </a:extLst>
              </p:cNvPr>
              <p:cNvSpPr>
                <a:spLocks noGrp="1" noChangeArrowheads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>
                  <a:lnSpc>
                    <a:spcPct val="110000"/>
                  </a:lnSpc>
                  <a:buFontTx/>
                  <a:buNone/>
                </a:pPr>
                <a:endParaRPr lang="en-AU" altLang="en-US" dirty="0">
                  <a:latin typeface="Helvetica" pitchFamily="2" charset="0"/>
                  <a:ea typeface="ＭＳ Ｐゴシック" panose="020B0600070205080204" pitchFamily="34" charset="-128"/>
                </a:endParaRPr>
              </a:p>
              <a:p>
                <a:pPr>
                  <a:lnSpc>
                    <a:spcPct val="110000"/>
                  </a:lnSpc>
                  <a:buFontTx/>
                  <a:buNone/>
                </a:pPr>
                <a:endParaRPr lang="en-AU" altLang="en-US" dirty="0">
                  <a:latin typeface="Helvetica" pitchFamily="2" charset="0"/>
                  <a:ea typeface="ＭＳ Ｐゴシック" panose="020B0600070205080204" pitchFamily="34" charset="-128"/>
                </a:endParaRPr>
              </a:p>
              <a:p>
                <a:pPr>
                  <a:lnSpc>
                    <a:spcPct val="110000"/>
                  </a:lnSpc>
                </a:pPr>
                <a:r>
                  <a:rPr lang="en-AU" altLang="en-US" dirty="0">
                    <a:latin typeface="Helvetica" pitchFamily="2" charset="0"/>
                    <a:ea typeface="ＭＳ Ｐゴシック" panose="020B0600070205080204" pitchFamily="34" charset="-128"/>
                  </a:rPr>
                  <a:t>Probability that a particular </a:t>
                </a:r>
                <a:r>
                  <a:rPr lang="en-AU" altLang="en-US" dirty="0" err="1">
                    <a:latin typeface="Helvetica" pitchFamily="2" charset="0"/>
                    <a:ea typeface="ＭＳ Ｐゴシック" panose="020B0600070205080204" pitchFamily="34" charset="-128"/>
                  </a:rPr>
                  <a:t>i</a:t>
                </a:r>
                <a:r>
                  <a:rPr lang="en-AU" altLang="en-US" baseline="30000" dirty="0" err="1">
                    <a:latin typeface="Helvetica" pitchFamily="2" charset="0"/>
                    <a:ea typeface="ＭＳ Ｐゴシック" panose="020B0600070205080204" pitchFamily="34" charset="-128"/>
                  </a:rPr>
                  <a:t>th</a:t>
                </a:r>
                <a:r>
                  <a:rPr lang="en-AU" altLang="en-US" dirty="0">
                    <a:latin typeface="Helvetica" pitchFamily="2" charset="0"/>
                    <a:ea typeface="ＭＳ Ｐゴシック" panose="020B0600070205080204" pitchFamily="34" charset="-128"/>
                  </a:rPr>
                  <a:t> module fails,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AU" altLang="en-US" i="1"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</m:ctrlPr>
                      </m:sSubPr>
                      <m:e>
                        <m:r>
                          <a:rPr lang="en-AU" altLang="en-US" i="1"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  <m:t>𝑃</m:t>
                        </m:r>
                      </m:e>
                      <m:sub>
                        <m:r>
                          <a:rPr lang="en-AU" altLang="en-US" i="1"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  <m:t>𝑓</m:t>
                        </m:r>
                      </m:sub>
                    </m:sSub>
                    <m:r>
                      <a:rPr lang="en-AU" altLang="en-US" i="1">
                        <a:latin typeface="Cambria Math" panose="02040503050406030204" pitchFamily="18" charset="0"/>
                        <a:ea typeface="ＭＳ Ｐゴシック" panose="020B0600070205080204" pitchFamily="34" charset="-128"/>
                      </a:rPr>
                      <m:t>=</m:t>
                    </m:r>
                    <m:d>
                      <m:dPr>
                        <m:ctrlPr>
                          <a:rPr lang="en-AU" altLang="en-US" i="1"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AU" altLang="en-US" i="1">
                                <a:latin typeface="Cambria Math" panose="02040503050406030204" pitchFamily="18" charset="0"/>
                                <a:ea typeface="ＭＳ Ｐゴシック" panose="020B0600070205080204" pitchFamily="34" charset="-128"/>
                              </a:rPr>
                            </m:ctrlPr>
                          </m:fPr>
                          <m:num>
                            <m:r>
                              <a:rPr lang="en-AU" altLang="en-US" i="1">
                                <a:latin typeface="Cambria Math" panose="02040503050406030204" pitchFamily="18" charset="0"/>
                                <a:ea typeface="ＭＳ Ｐゴシック" panose="020B0600070205080204" pitchFamily="34" charset="-128"/>
                              </a:rPr>
                              <m:t>1</m:t>
                            </m:r>
                          </m:num>
                          <m:den>
                            <m:r>
                              <a:rPr lang="en-AU" altLang="en-US" i="1">
                                <a:latin typeface="Cambria Math" panose="02040503050406030204" pitchFamily="18" charset="0"/>
                                <a:ea typeface="ＭＳ Ｐゴシック" panose="020B0600070205080204" pitchFamily="34" charset="-128"/>
                              </a:rPr>
                              <m:t>𝑀𝑇𝑇𝐹</m:t>
                            </m:r>
                          </m:den>
                        </m:f>
                      </m:e>
                    </m:d>
                  </m:oMath>
                </a14:m>
                <a:endParaRPr lang="en-AU" altLang="en-US" dirty="0">
                  <a:latin typeface="Helvetica" pitchFamily="2" charset="0"/>
                  <a:ea typeface="ＭＳ Ｐゴシック" panose="020B0600070205080204" pitchFamily="34" charset="-128"/>
                </a:endParaRPr>
              </a:p>
              <a:p>
                <a:pPr>
                  <a:lnSpc>
                    <a:spcPct val="110000"/>
                  </a:lnSpc>
                  <a:buFontTx/>
                  <a:buNone/>
                </a:pPr>
                <a:r>
                  <a:rPr lang="en-AU" altLang="en-US" dirty="0">
                    <a:latin typeface="Helvetica" pitchFamily="2" charset="0"/>
                    <a:ea typeface="ＭＳ Ｐゴシック" panose="020B0600070205080204" pitchFamily="34" charset="-128"/>
                  </a:rPr>
                  <a:t>Probability that the system fails with a particular </a:t>
                </a:r>
                <a:r>
                  <a:rPr lang="en-AU" altLang="en-US" dirty="0" err="1">
                    <a:latin typeface="Helvetica" pitchFamily="2" charset="0"/>
                    <a:ea typeface="ＭＳ Ｐゴシック" panose="020B0600070205080204" pitchFamily="34" charset="-128"/>
                  </a:rPr>
                  <a:t>i</a:t>
                </a:r>
                <a:r>
                  <a:rPr lang="en-AU" altLang="en-US" baseline="30000" dirty="0" err="1">
                    <a:latin typeface="Helvetica" pitchFamily="2" charset="0"/>
                    <a:ea typeface="ＭＳ Ｐゴシック" panose="020B0600070205080204" pitchFamily="34" charset="-128"/>
                  </a:rPr>
                  <a:t>th</a:t>
                </a:r>
                <a:r>
                  <a:rPr lang="en-AU" altLang="en-US" dirty="0">
                    <a:latin typeface="Helvetica" pitchFamily="2" charset="0"/>
                    <a:ea typeface="ＭＳ Ｐゴシック" panose="020B0600070205080204" pitchFamily="34" charset="-128"/>
                  </a:rPr>
                  <a:t> module failing last =</a:t>
                </a:r>
              </a:p>
              <a:p>
                <a:pPr>
                  <a:lnSpc>
                    <a:spcPct val="110000"/>
                  </a:lnSpc>
                  <a:buFontTx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AU" altLang="en-US" b="0" i="1" smtClean="0">
                              <a:latin typeface="Cambria Math" panose="02040503050406030204" pitchFamily="18" charset="0"/>
                              <a:ea typeface="ＭＳ Ｐゴシック" panose="020B0600070205080204" pitchFamily="34" charset="-128"/>
                            </a:rPr>
                          </m:ctrlPr>
                        </m:sSubPr>
                        <m:e>
                          <m:r>
                            <a:rPr lang="en-AU" altLang="en-US" b="0" i="1" smtClean="0">
                              <a:latin typeface="Cambria Math" panose="02040503050406030204" pitchFamily="18" charset="0"/>
                              <a:ea typeface="ＭＳ Ｐゴシック" panose="020B0600070205080204" pitchFamily="34" charset="-128"/>
                            </a:rPr>
                            <m:t>𝑃</m:t>
                          </m:r>
                        </m:e>
                        <m:sub>
                          <m:r>
                            <a:rPr lang="en-AU" altLang="en-US" b="0" i="1" smtClean="0">
                              <a:latin typeface="Cambria Math" panose="02040503050406030204" pitchFamily="18" charset="0"/>
                              <a:ea typeface="ＭＳ Ｐゴシック" panose="020B0600070205080204" pitchFamily="34" charset="-128"/>
                            </a:rPr>
                            <m:t>𝑓</m:t>
                          </m:r>
                        </m:sub>
                      </m:sSub>
                      <m:r>
                        <a:rPr lang="en-AU" altLang="en-US" b="0" i="1" smtClean="0">
                          <a:latin typeface="Cambria Math" panose="02040503050406030204" pitchFamily="18" charset="0"/>
                          <a:ea typeface="ＭＳ Ｐゴシック" panose="020B0600070205080204" pitchFamily="34" charset="-128"/>
                        </a:rPr>
                        <m:t>∗</m:t>
                      </m:r>
                      <m:sSub>
                        <m:sSubPr>
                          <m:ctrlPr>
                            <a:rPr lang="en-AU" altLang="en-US" b="0" i="1" smtClean="0">
                              <a:latin typeface="Cambria Math" panose="02040503050406030204" pitchFamily="18" charset="0"/>
                              <a:ea typeface="ＭＳ Ｐゴシック" panose="020B0600070205080204" pitchFamily="34" charset="-128"/>
                            </a:rPr>
                          </m:ctrlPr>
                        </m:sSubPr>
                        <m:e>
                          <m:r>
                            <a:rPr lang="en-AU" altLang="en-US" b="0" i="1" smtClean="0">
                              <a:latin typeface="Cambria Math" panose="02040503050406030204" pitchFamily="18" charset="0"/>
                              <a:ea typeface="ＭＳ Ｐゴシック" panose="020B0600070205080204" pitchFamily="34" charset="-128"/>
                            </a:rPr>
                            <m:t>𝑃</m:t>
                          </m:r>
                        </m:e>
                        <m:sub>
                          <m:r>
                            <a:rPr lang="en-AU" altLang="en-US" b="0" i="1" smtClean="0">
                              <a:latin typeface="Cambria Math" panose="02040503050406030204" pitchFamily="18" charset="0"/>
                              <a:ea typeface="ＭＳ Ｐゴシック" panose="020B0600070205080204" pitchFamily="34" charset="-128"/>
                            </a:rPr>
                            <m:t>𝑛</m:t>
                          </m:r>
                          <m:r>
                            <a:rPr lang="en-AU" altLang="en-US" b="0" i="1" smtClean="0">
                              <a:latin typeface="Cambria Math" panose="02040503050406030204" pitchFamily="18" charset="0"/>
                              <a:ea typeface="ＭＳ Ｐゴシック" panose="020B0600070205080204" pitchFamily="34" charset="-128"/>
                            </a:rPr>
                            <m:t>−1</m:t>
                          </m:r>
                        </m:sub>
                      </m:sSub>
                      <m:r>
                        <a:rPr lang="en-AU" altLang="en-US" b="0" i="1" smtClean="0">
                          <a:latin typeface="Cambria Math" panose="02040503050406030204" pitchFamily="18" charset="0"/>
                          <a:ea typeface="ＭＳ Ｐゴシック" panose="020B0600070205080204" pitchFamily="34" charset="-128"/>
                        </a:rPr>
                        <m:t>=</m:t>
                      </m:r>
                      <m:d>
                        <m:dPr>
                          <m:ctrlPr>
                            <a:rPr lang="en-AU" altLang="en-US" b="0" i="1" smtClean="0">
                              <a:latin typeface="Cambria Math" panose="02040503050406030204" pitchFamily="18" charset="0"/>
                              <a:ea typeface="ＭＳ Ｐゴシック" panose="020B0600070205080204" pitchFamily="34" charset="-128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AU" altLang="en-US" b="0" i="1" smtClean="0">
                                  <a:latin typeface="Cambria Math" panose="02040503050406030204" pitchFamily="18" charset="0"/>
                                  <a:ea typeface="ＭＳ Ｐゴシック" panose="020B0600070205080204" pitchFamily="34" charset="-128"/>
                                </a:rPr>
                              </m:ctrlPr>
                            </m:fPr>
                            <m:num>
                              <m:r>
                                <a:rPr lang="en-AU" altLang="en-US" b="0" i="1" smtClean="0">
                                  <a:latin typeface="Cambria Math" panose="02040503050406030204" pitchFamily="18" charset="0"/>
                                  <a:ea typeface="ＭＳ Ｐゴシック" panose="020B0600070205080204" pitchFamily="34" charset="-128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AU" altLang="en-US" b="0" i="1" smtClean="0">
                                  <a:latin typeface="Cambria Math" panose="02040503050406030204" pitchFamily="18" charset="0"/>
                                  <a:ea typeface="ＭＳ Ｐゴシック" panose="020B0600070205080204" pitchFamily="34" charset="-128"/>
                                </a:rPr>
                                <m:t>𝑀𝑇𝑇𝐹</m:t>
                              </m:r>
                            </m:den>
                          </m:f>
                        </m:e>
                      </m:d>
                      <m:sSup>
                        <m:sSupPr>
                          <m:ctrlPr>
                            <a:rPr lang="en-AU" altLang="en-US" b="0" i="1" smtClean="0">
                              <a:latin typeface="Cambria Math" panose="02040503050406030204" pitchFamily="18" charset="0"/>
                              <a:ea typeface="ＭＳ Ｐゴシック" panose="020B0600070205080204" pitchFamily="34" charset="-128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AU" altLang="en-US" b="0" i="1" smtClean="0">
                                  <a:latin typeface="Cambria Math" panose="02040503050406030204" pitchFamily="18" charset="0"/>
                                  <a:ea typeface="ＭＳ Ｐゴシック" panose="020B0600070205080204" pitchFamily="34" charset="-128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AU" altLang="en-US" b="0" i="1" smtClean="0">
                                      <a:latin typeface="Cambria Math" panose="02040503050406030204" pitchFamily="18" charset="0"/>
                                      <a:ea typeface="ＭＳ Ｐゴシック" panose="020B0600070205080204" pitchFamily="34" charset="-128"/>
                                    </a:rPr>
                                  </m:ctrlPr>
                                </m:fPr>
                                <m:num>
                                  <m:r>
                                    <a:rPr lang="en-AU" altLang="en-US" b="0" i="1" smtClean="0">
                                      <a:latin typeface="Cambria Math" panose="02040503050406030204" pitchFamily="18" charset="0"/>
                                      <a:ea typeface="ＭＳ Ｐゴシック" panose="020B0600070205080204" pitchFamily="34" charset="-128"/>
                                    </a:rPr>
                                    <m:t>𝑀𝑇𝑇𝑅</m:t>
                                  </m:r>
                                </m:num>
                                <m:den>
                                  <m:r>
                                    <a:rPr lang="en-AU" altLang="en-US" b="0" i="1" smtClean="0">
                                      <a:latin typeface="Cambria Math" panose="02040503050406030204" pitchFamily="18" charset="0"/>
                                      <a:ea typeface="ＭＳ Ｐゴシック" panose="020B0600070205080204" pitchFamily="34" charset="-128"/>
                                    </a:rPr>
                                    <m:t>𝑀𝑇𝑇𝐹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AU" altLang="en-US" b="0" i="1" smtClean="0">
                              <a:latin typeface="Cambria Math" panose="02040503050406030204" pitchFamily="18" charset="0"/>
                              <a:ea typeface="ＭＳ Ｐゴシック" panose="020B0600070205080204" pitchFamily="34" charset="-128"/>
                            </a:rPr>
                            <m:t>𝑛</m:t>
                          </m:r>
                          <m:r>
                            <a:rPr lang="en-AU" altLang="en-US" b="0" i="1" smtClean="0">
                              <a:latin typeface="Cambria Math" panose="02040503050406030204" pitchFamily="18" charset="0"/>
                              <a:ea typeface="ＭＳ Ｐゴシック" panose="020B0600070205080204" pitchFamily="34" charset="-128"/>
                            </a:rPr>
                            <m:t>−1</m:t>
                          </m:r>
                        </m:sup>
                      </m:sSup>
                    </m:oMath>
                  </m:oMathPara>
                </a14:m>
                <a:endParaRPr lang="en-AU" altLang="en-US" dirty="0">
                  <a:latin typeface="Helvetica" pitchFamily="2" charset="0"/>
                  <a:ea typeface="ＭＳ Ｐゴシック" panose="020B0600070205080204" pitchFamily="34" charset="-128"/>
                </a:endParaRPr>
              </a:p>
              <a:p>
                <a:pPr>
                  <a:lnSpc>
                    <a:spcPct val="110000"/>
                  </a:lnSpc>
                </a:pPr>
                <a:endParaRPr lang="en-AU" altLang="en-US" dirty="0">
                  <a:latin typeface="Helvetica" pitchFamily="2" charset="0"/>
                  <a:ea typeface="ＭＳ Ｐゴシック" panose="020B0600070205080204" pitchFamily="34" charset="-128"/>
                </a:endParaRPr>
              </a:p>
              <a:p>
                <a:pPr>
                  <a:lnSpc>
                    <a:spcPct val="110000"/>
                  </a:lnSpc>
                </a:pPr>
                <a:r>
                  <a:rPr lang="en-AU" altLang="en-US" dirty="0">
                    <a:latin typeface="Helvetica" pitchFamily="2" charset="0"/>
                    <a:ea typeface="ＭＳ Ｐゴシック" panose="020B0600070205080204" pitchFamily="34" charset="-128"/>
                  </a:rPr>
                  <a:t>Probability that a </a:t>
                </a:r>
                <a:r>
                  <a:rPr lang="en-AU" altLang="en-US" dirty="0" err="1">
                    <a:latin typeface="Helvetica" pitchFamily="2" charset="0"/>
                    <a:ea typeface="ＭＳ Ｐゴシック" panose="020B0600070205080204" pitchFamily="34" charset="-128"/>
                  </a:rPr>
                  <a:t>supermodule</a:t>
                </a:r>
                <a:r>
                  <a:rPr lang="en-AU" altLang="en-US" dirty="0">
                    <a:latin typeface="Helvetica" pitchFamily="2" charset="0"/>
                    <a:ea typeface="ＭＳ Ｐゴシック" panose="020B0600070205080204" pitchFamily="34" charset="-128"/>
                  </a:rPr>
                  <a:t> fails due to any one of the n modules failing last, when other (n-1) modules are unavailable</a:t>
                </a:r>
                <a:r>
                  <a:rPr lang="en-AU" altLang="en-US" dirty="0">
                    <a:ea typeface="ＭＳ Ｐゴシック" panose="020B0600070205080204" pitchFamily="34" charset="-128"/>
                  </a:rPr>
                  <a:t> </a:t>
                </a:r>
                <a:r>
                  <a:rPr lang="en-AU" altLang="en-US" i="1" dirty="0">
                    <a:latin typeface="Cambria Math" panose="02040503050406030204" pitchFamily="18" charset="0"/>
                    <a:ea typeface="ＭＳ Ｐゴシック" panose="020B0600070205080204" pitchFamily="34" charset="-128"/>
                  </a:rPr>
                  <a:t> </a:t>
                </a:r>
                <a14:m>
                  <m:oMath xmlns:m="http://schemas.openxmlformats.org/officeDocument/2006/math">
                    <m:r>
                      <a:rPr lang="en-AU" altLang="en-US" i="1">
                        <a:latin typeface="Cambria Math" panose="02040503050406030204" pitchFamily="18" charset="0"/>
                        <a:ea typeface="ＭＳ Ｐゴシック" panose="020B0600070205080204" pitchFamily="34" charset="-128"/>
                      </a:rPr>
                      <m:t>=</m:t>
                    </m:r>
                    <m:d>
                      <m:dPr>
                        <m:ctrlPr>
                          <a:rPr lang="en-AU" altLang="en-US" i="1"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AU" altLang="en-US" i="1">
                                <a:latin typeface="Cambria Math" panose="02040503050406030204" pitchFamily="18" charset="0"/>
                                <a:ea typeface="ＭＳ Ｐゴシック" panose="020B0600070205080204" pitchFamily="34" charset="-128"/>
                              </a:rPr>
                            </m:ctrlPr>
                          </m:fPr>
                          <m:num>
                            <m:r>
                              <a:rPr lang="en-AU" alt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ＭＳ Ｐゴシック" panose="020B0600070205080204" pitchFamily="34" charset="-128"/>
                              </a:rPr>
                              <m:t>𝑛</m:t>
                            </m:r>
                          </m:num>
                          <m:den>
                            <m:r>
                              <a:rPr lang="en-AU" altLang="en-US" i="1">
                                <a:latin typeface="Cambria Math" panose="02040503050406030204" pitchFamily="18" charset="0"/>
                                <a:ea typeface="ＭＳ Ｐゴシック" panose="020B0600070205080204" pitchFamily="34" charset="-128"/>
                              </a:rPr>
                              <m:t>𝑀𝑇𝑇𝐹</m:t>
                            </m:r>
                          </m:den>
                        </m:f>
                      </m:e>
                    </m:d>
                    <m:sSup>
                      <m:sSupPr>
                        <m:ctrlPr>
                          <a:rPr lang="en-AU" altLang="en-US" i="1"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AU" altLang="en-US" i="1">
                                <a:latin typeface="Cambria Math" panose="02040503050406030204" pitchFamily="18" charset="0"/>
                                <a:ea typeface="ＭＳ Ｐゴシック" panose="020B0600070205080204" pitchFamily="34" charset="-128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AU" altLang="en-US" i="1">
                                    <a:latin typeface="Cambria Math" panose="02040503050406030204" pitchFamily="18" charset="0"/>
                                    <a:ea typeface="ＭＳ Ｐゴシック" panose="020B0600070205080204" pitchFamily="34" charset="-128"/>
                                  </a:rPr>
                                </m:ctrlPr>
                              </m:fPr>
                              <m:num>
                                <m:r>
                                  <a:rPr lang="en-AU" altLang="en-US" i="1">
                                    <a:latin typeface="Cambria Math" panose="02040503050406030204" pitchFamily="18" charset="0"/>
                                    <a:ea typeface="ＭＳ Ｐゴシック" panose="020B0600070205080204" pitchFamily="34" charset="-128"/>
                                  </a:rPr>
                                  <m:t>𝑀𝑇𝑇𝑅</m:t>
                                </m:r>
                              </m:num>
                              <m:den>
                                <m:r>
                                  <a:rPr lang="en-AU" altLang="en-US" i="1">
                                    <a:latin typeface="Cambria Math" panose="02040503050406030204" pitchFamily="18" charset="0"/>
                                    <a:ea typeface="ＭＳ Ｐゴシック" panose="020B0600070205080204" pitchFamily="34" charset="-128"/>
                                  </a:rPr>
                                  <m:t>𝑀𝑇𝑇𝐹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AU" altLang="en-US" b="0" i="1" smtClean="0"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  <m:t>𝑛</m:t>
                        </m:r>
                        <m:r>
                          <a:rPr lang="en-AU" altLang="en-US" i="1"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  <m:t>−1</m:t>
                        </m:r>
                      </m:sup>
                    </m:sSup>
                  </m:oMath>
                </a14:m>
                <a:endParaRPr lang="en-AU" altLang="en-US" dirty="0">
                  <a:latin typeface="Helvetica" pitchFamily="2" charset="0"/>
                  <a:ea typeface="ＭＳ Ｐゴシック" panose="020B0600070205080204" pitchFamily="34" charset="-128"/>
                </a:endParaRPr>
              </a:p>
              <a:p>
                <a:pPr>
                  <a:lnSpc>
                    <a:spcPct val="110000"/>
                  </a:lnSpc>
                </a:pPr>
                <a:r>
                  <a:rPr lang="en-AU" altLang="en-US" dirty="0">
                    <a:latin typeface="Helvetica" pitchFamily="2" charset="0"/>
                    <a:ea typeface="ＭＳ Ｐゴシック" panose="020B0600070205080204" pitchFamily="34" charset="-128"/>
                  </a:rPr>
                  <a:t>  </a:t>
                </a:r>
              </a:p>
              <a:p>
                <a:endParaRPr lang="en-AU" altLang="en-US" sz="2000" dirty="0">
                  <a:latin typeface="Helvetica" pitchFamily="2" charset="0"/>
                  <a:ea typeface="ＭＳ Ｐゴシック" panose="020B0600070205080204" pitchFamily="34" charset="-128"/>
                </a:endParaRPr>
              </a:p>
            </p:txBody>
          </p:sp>
        </mc:Choice>
        <mc:Fallback xmlns="">
          <p:sp>
            <p:nvSpPr>
              <p:cNvPr id="36866" name="Rectangle 3">
                <a:extLst>
                  <a:ext uri="{FF2B5EF4-FFF2-40B4-BE49-F238E27FC236}">
                    <a16:creationId xmlns:a16="http://schemas.microsoft.com/office/drawing/2014/main" id="{F5273836-AA39-7040-85B7-89BB95192F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3"/>
                <a:stretch>
                  <a:fillRect l="-7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45AECA6-4A9D-734A-A6D3-95E0B0571B85}"/>
                  </a:ext>
                </a:extLst>
              </p:cNvPr>
              <p:cNvSpPr txBox="1"/>
              <p:nvPr/>
            </p:nvSpPr>
            <p:spPr>
              <a:xfrm>
                <a:off x="5816255" y="1532415"/>
                <a:ext cx="2583758" cy="99424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AU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AU" sz="2400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AU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AU" sz="2400" b="0" dirty="0"/>
                  <a:t>=</a:t>
                </a:r>
                <a:r>
                  <a:rPr lang="en-AU" altLang="en-US" sz="2400" dirty="0">
                    <a:ea typeface="ＭＳ Ｐゴシック" panose="020B0600070205080204" pitchFamily="34" charset="-128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AU" altLang="en-US" sz="2400" i="1"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AU" altLang="en-US" sz="2400" i="1">
                                <a:latin typeface="Cambria Math" panose="02040503050406030204" pitchFamily="18" charset="0"/>
                                <a:ea typeface="ＭＳ Ｐゴシック" panose="020B0600070205080204" pitchFamily="34" charset="-128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AU" altLang="en-US" sz="2400" i="1">
                                    <a:latin typeface="Cambria Math" panose="02040503050406030204" pitchFamily="18" charset="0"/>
                                    <a:ea typeface="ＭＳ Ｐゴシック" panose="020B0600070205080204" pitchFamily="34" charset="-128"/>
                                  </a:rPr>
                                </m:ctrlPr>
                              </m:fPr>
                              <m:num>
                                <m:r>
                                  <a:rPr lang="en-AU" altLang="en-US" sz="2400" i="1">
                                    <a:latin typeface="Cambria Math" panose="02040503050406030204" pitchFamily="18" charset="0"/>
                                    <a:ea typeface="ＭＳ Ｐゴシック" panose="020B0600070205080204" pitchFamily="34" charset="-128"/>
                                  </a:rPr>
                                  <m:t>𝑀𝑇𝑇𝑅</m:t>
                                </m:r>
                              </m:num>
                              <m:den>
                                <m:r>
                                  <a:rPr lang="en-AU" altLang="en-US" sz="2400" i="1">
                                    <a:latin typeface="Cambria Math" panose="02040503050406030204" pitchFamily="18" charset="0"/>
                                    <a:ea typeface="ＭＳ Ｐゴシック" panose="020B0600070205080204" pitchFamily="34" charset="-128"/>
                                  </a:rPr>
                                  <m:t>𝑀𝑇𝑇𝐹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a:rPr lang="en-AU" altLang="en-US" sz="2400" b="0" i="1" smtClean="0"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  <m:t>𝑛</m:t>
                        </m:r>
                        <m:r>
                          <a:rPr lang="en-AU" altLang="en-US" sz="2400" i="1">
                            <a:latin typeface="Cambria Math" panose="02040503050406030204" pitchFamily="18" charset="0"/>
                            <a:ea typeface="ＭＳ Ｐゴシック" panose="020B0600070205080204" pitchFamily="34" charset="-128"/>
                          </a:rPr>
                          <m:t>−1</m:t>
                        </m:r>
                      </m:sup>
                    </m:sSup>
                  </m:oMath>
                </a14:m>
                <a:endParaRPr lang="en-AU" sz="2400" b="0" dirty="0"/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45AECA6-4A9D-734A-A6D3-95E0B0571B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6255" y="1532415"/>
                <a:ext cx="2583758" cy="994247"/>
              </a:xfrm>
              <a:prstGeom prst="rect">
                <a:avLst/>
              </a:prstGeom>
              <a:blipFill>
                <a:blip r:embed="rId4"/>
                <a:stretch>
                  <a:fillRect l="-39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395D83B9-FFF6-2D44-9BC7-C58755387177}"/>
              </a:ext>
            </a:extLst>
          </p:cNvPr>
          <p:cNvSpPr txBox="1"/>
          <p:nvPr/>
        </p:nvSpPr>
        <p:spPr>
          <a:xfrm>
            <a:off x="303993" y="1778626"/>
            <a:ext cx="554786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Probability that (n-1) modules are unavailable,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6FA176-BF93-354A-968C-02E8900DA157}"/>
              </a:ext>
            </a:extLst>
          </p:cNvPr>
          <p:cNvSpPr txBox="1"/>
          <p:nvPr/>
        </p:nvSpPr>
        <p:spPr>
          <a:xfrm>
            <a:off x="5278060" y="5978807"/>
            <a:ext cx="3125164" cy="707886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/>
              <a:t>What will this value  </a:t>
            </a:r>
          </a:p>
          <a:p>
            <a:r>
              <a:rPr lang="en-US" sz="2000" dirty="0"/>
              <a:t>for </a:t>
            </a:r>
            <a:r>
              <a:rPr lang="en-US" sz="2000" dirty="0" err="1"/>
              <a:t>failvote</a:t>
            </a:r>
            <a:r>
              <a:rPr lang="en-US" sz="2000" dirty="0"/>
              <a:t> and for </a:t>
            </a:r>
            <a:r>
              <a:rPr lang="en-US" sz="2000" dirty="0" err="1"/>
              <a:t>failfast</a:t>
            </a:r>
            <a:r>
              <a:rPr lang="en-US" sz="2000" dirty="0"/>
              <a:t>?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D3FB36B-D976-1A49-AA63-93C5C9E98743}"/>
              </a:ext>
            </a:extLst>
          </p:cNvPr>
          <p:cNvCxnSpPr>
            <a:cxnSpLocks/>
          </p:cNvCxnSpPr>
          <p:nvPr/>
        </p:nvCxnSpPr>
        <p:spPr>
          <a:xfrm flipV="1">
            <a:off x="8400013" y="5347507"/>
            <a:ext cx="110835" cy="631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BA47E461-9B3D-974C-B663-3EF2A0EB4E14}"/>
              </a:ext>
            </a:extLst>
          </p:cNvPr>
          <p:cNvSpPr/>
          <p:nvPr/>
        </p:nvSpPr>
        <p:spPr>
          <a:xfrm>
            <a:off x="8302504" y="5104438"/>
            <a:ext cx="416688" cy="24306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0561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370" name="Group 41">
            <a:extLst>
              <a:ext uri="{FF2B5EF4-FFF2-40B4-BE49-F238E27FC236}">
                <a16:creationId xmlns:a16="http://schemas.microsoft.com/office/drawing/2014/main" id="{304F2B62-6A02-F448-906B-5F7B9EB1083A}"/>
              </a:ext>
            </a:extLst>
          </p:cNvPr>
          <p:cNvGrpSpPr>
            <a:grpSpLocks/>
          </p:cNvGrpSpPr>
          <p:nvPr/>
        </p:nvGrpSpPr>
        <p:grpSpPr bwMode="auto">
          <a:xfrm>
            <a:off x="1135063" y="2731031"/>
            <a:ext cx="7091362" cy="1168400"/>
            <a:chOff x="693" y="1096"/>
            <a:chExt cx="4467" cy="736"/>
          </a:xfrm>
        </p:grpSpPr>
        <p:sp>
          <p:nvSpPr>
            <p:cNvPr id="58372" name="Oval 5">
              <a:extLst>
                <a:ext uri="{FF2B5EF4-FFF2-40B4-BE49-F238E27FC236}">
                  <a16:creationId xmlns:a16="http://schemas.microsoft.com/office/drawing/2014/main" id="{92CDC456-7113-D449-9B6E-DDD57DB033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0" y="1121"/>
              <a:ext cx="1290" cy="651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6:Out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6:Ack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58373" name="Oval 19">
              <a:extLst>
                <a:ext uri="{FF2B5EF4-FFF2-40B4-BE49-F238E27FC236}">
                  <a16:creationId xmlns:a16="http://schemas.microsoft.com/office/drawing/2014/main" id="{60DCCFBE-B4E8-DA47-95DE-54A36A8317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" y="1096"/>
              <a:ext cx="1447" cy="736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In:6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</p:grpSp>
      <p:sp>
        <p:nvSpPr>
          <p:cNvPr id="58371" name="Text Box 43">
            <a:extLst>
              <a:ext uri="{FF2B5EF4-FFF2-40B4-BE49-F238E27FC236}">
                <a16:creationId xmlns:a16="http://schemas.microsoft.com/office/drawing/2014/main" id="{0AC6E5DF-A86C-CC41-A71F-7EBA09E51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38700" y="1430868"/>
            <a:ext cx="33147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457200" indent="-4572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 dirty="0">
                <a:latin typeface="Helvetica" pitchFamily="2" charset="0"/>
              </a:rPr>
              <a:t>Out = #messages sent</a:t>
            </a:r>
          </a:p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 dirty="0">
                <a:latin typeface="Helvetica" pitchFamily="2" charset="0"/>
              </a:rPr>
              <a:t>In= #messages received</a:t>
            </a:r>
          </a:p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 dirty="0">
                <a:latin typeface="Helvetica" pitchFamily="2" charset="0"/>
              </a:rPr>
              <a:t>Ack = #acknowledgements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AF8FC8-09E2-A34F-AEA2-3D7CE0EE0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352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17" name="Group 41">
            <a:extLst>
              <a:ext uri="{FF2B5EF4-FFF2-40B4-BE49-F238E27FC236}">
                <a16:creationId xmlns:a16="http://schemas.microsoft.com/office/drawing/2014/main" id="{EA346FB6-59FD-7C47-91CA-A8439B509F79}"/>
              </a:ext>
            </a:extLst>
          </p:cNvPr>
          <p:cNvGrpSpPr>
            <a:grpSpLocks/>
          </p:cNvGrpSpPr>
          <p:nvPr/>
        </p:nvGrpSpPr>
        <p:grpSpPr bwMode="auto">
          <a:xfrm>
            <a:off x="1135063" y="2768426"/>
            <a:ext cx="7091362" cy="1168400"/>
            <a:chOff x="693" y="1096"/>
            <a:chExt cx="4467" cy="736"/>
          </a:xfrm>
        </p:grpSpPr>
        <p:sp>
          <p:nvSpPr>
            <p:cNvPr id="60421" name="Oval 5">
              <a:extLst>
                <a:ext uri="{FF2B5EF4-FFF2-40B4-BE49-F238E27FC236}">
                  <a16:creationId xmlns:a16="http://schemas.microsoft.com/office/drawing/2014/main" id="{87F5245C-0CAC-EA4C-A5B8-96EA8FD4D2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0" y="1121"/>
              <a:ext cx="1290" cy="651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 b="1" dirty="0">
                  <a:solidFill>
                    <a:srgbClr val="FF0000"/>
                  </a:solidFill>
                  <a:latin typeface="Helvetica" pitchFamily="2" charset="0"/>
                </a:rPr>
                <a:t>7</a:t>
              </a:r>
              <a:r>
                <a:rPr kumimoji="0" lang="en-AU" altLang="en-US" sz="1800" dirty="0">
                  <a:solidFill>
                    <a:schemeClr val="tx1"/>
                  </a:solidFill>
                  <a:latin typeface="Helvetica" pitchFamily="2" charset="0"/>
                </a:rPr>
                <a:t>:Out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 dirty="0">
                  <a:solidFill>
                    <a:schemeClr val="tx1"/>
                  </a:solidFill>
                  <a:latin typeface="Helvetica" pitchFamily="2" charset="0"/>
                </a:rPr>
                <a:t>6:Ack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 dirty="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60422" name="Rectangle 6">
              <a:extLst>
                <a:ext uri="{FF2B5EF4-FFF2-40B4-BE49-F238E27FC236}">
                  <a16:creationId xmlns:a16="http://schemas.microsoft.com/office/drawing/2014/main" id="{43E38F78-3C50-9E4D-BBEC-F7C031A7AE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24" y="1296"/>
              <a:ext cx="832" cy="288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7:msg</a:t>
              </a:r>
            </a:p>
          </p:txBody>
        </p:sp>
        <p:sp>
          <p:nvSpPr>
            <p:cNvPr id="60423" name="Oval 19">
              <a:extLst>
                <a:ext uri="{FF2B5EF4-FFF2-40B4-BE49-F238E27FC236}">
                  <a16:creationId xmlns:a16="http://schemas.microsoft.com/office/drawing/2014/main" id="{5E47BF56-6108-C845-8EBD-255390F15A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" y="1096"/>
              <a:ext cx="1447" cy="736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In:6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  <p:sp>
          <p:nvSpPr>
            <p:cNvPr id="60424" name="Line 23">
              <a:extLst>
                <a:ext uri="{FF2B5EF4-FFF2-40B4-BE49-F238E27FC236}">
                  <a16:creationId xmlns:a16="http://schemas.microsoft.com/office/drawing/2014/main" id="{350F8BDE-275E-8143-924D-DB5B5EB7563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47" y="1431"/>
              <a:ext cx="520" cy="16"/>
            </a:xfrm>
            <a:prstGeom prst="line">
              <a:avLst/>
            </a:prstGeom>
            <a:noFill/>
            <a:ln w="38100" cap="sq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425" name="Line 24">
              <a:extLst>
                <a:ext uri="{FF2B5EF4-FFF2-40B4-BE49-F238E27FC236}">
                  <a16:creationId xmlns:a16="http://schemas.microsoft.com/office/drawing/2014/main" id="{11439FC0-2CA7-2640-A976-4AA3C4B9FD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31" y="1466"/>
              <a:ext cx="384" cy="0"/>
            </a:xfrm>
            <a:prstGeom prst="line">
              <a:avLst/>
            </a:prstGeom>
            <a:noFill/>
            <a:ln w="28575" cap="sq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0418" name="Text Box 43">
            <a:extLst>
              <a:ext uri="{FF2B5EF4-FFF2-40B4-BE49-F238E27FC236}">
                <a16:creationId xmlns:a16="http://schemas.microsoft.com/office/drawing/2014/main" id="{4B93952D-259E-B341-A6C1-6B637FB020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38700" y="1487313"/>
            <a:ext cx="33147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457200" indent="-4572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>
                <a:latin typeface="Helvetica" pitchFamily="2" charset="0"/>
              </a:rPr>
              <a:t>Out = #messages sent</a:t>
            </a:r>
          </a:p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>
                <a:latin typeface="Helvetica" pitchFamily="2" charset="0"/>
              </a:rPr>
              <a:t>In= #messages received</a:t>
            </a:r>
          </a:p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>
                <a:latin typeface="Helvetica" pitchFamily="2" charset="0"/>
              </a:rPr>
              <a:t>Ack = #acknowledgements</a:t>
            </a:r>
          </a:p>
        </p:txBody>
      </p:sp>
      <p:sp>
        <p:nvSpPr>
          <p:cNvPr id="60419" name="Title 2">
            <a:extLst>
              <a:ext uri="{FF2B5EF4-FFF2-40B4-BE49-F238E27FC236}">
                <a16:creationId xmlns:a16="http://schemas.microsoft.com/office/drawing/2014/main" id="{F849992F-CA6E-D94B-8C41-00F013010A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413813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3">
            <a:extLst>
              <a:ext uri="{FF2B5EF4-FFF2-40B4-BE49-F238E27FC236}">
                <a16:creationId xmlns:a16="http://schemas.microsoft.com/office/drawing/2014/main" id="{D9666FB3-5CFE-394E-94D8-0311DF2E41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8825" y="1674990"/>
            <a:ext cx="7772400" cy="5124450"/>
          </a:xfrm>
        </p:spPr>
        <p:txBody>
          <a:bodyPr/>
          <a:lstStyle/>
          <a:p>
            <a:pPr>
              <a:buFontTx/>
              <a:buNone/>
            </a:pPr>
            <a:r>
              <a:rPr lang="en-AU" altLang="en-US" sz="2400">
                <a:latin typeface="Helvetica" pitchFamily="2" charset="0"/>
                <a:ea typeface="ＭＳ Ｐゴシック" panose="020B0600070205080204" pitchFamily="34" charset="-128"/>
              </a:rPr>
              <a:t>Reliable message passing</a:t>
            </a:r>
          </a:p>
          <a:p>
            <a:endParaRPr lang="en-AU" altLang="en-US" sz="2400">
              <a:latin typeface="Helvetica" pitchFamily="2" charset="0"/>
              <a:ea typeface="ＭＳ Ｐゴシック" panose="020B0600070205080204" pitchFamily="34" charset="-128"/>
            </a:endParaRPr>
          </a:p>
        </p:txBody>
      </p:sp>
      <p:grpSp>
        <p:nvGrpSpPr>
          <p:cNvPr id="62466" name="Group 41">
            <a:extLst>
              <a:ext uri="{FF2B5EF4-FFF2-40B4-BE49-F238E27FC236}">
                <a16:creationId xmlns:a16="http://schemas.microsoft.com/office/drawing/2014/main" id="{4B4AA0E0-F0B0-C84F-AD0D-C946ED69B128}"/>
              </a:ext>
            </a:extLst>
          </p:cNvPr>
          <p:cNvGrpSpPr>
            <a:grpSpLocks/>
          </p:cNvGrpSpPr>
          <p:nvPr/>
        </p:nvGrpSpPr>
        <p:grpSpPr bwMode="auto">
          <a:xfrm>
            <a:off x="1077913" y="2638603"/>
            <a:ext cx="7091362" cy="1168400"/>
            <a:chOff x="693" y="1096"/>
            <a:chExt cx="4467" cy="736"/>
          </a:xfrm>
        </p:grpSpPr>
        <p:sp>
          <p:nvSpPr>
            <p:cNvPr id="62470" name="Oval 5">
              <a:extLst>
                <a:ext uri="{FF2B5EF4-FFF2-40B4-BE49-F238E27FC236}">
                  <a16:creationId xmlns:a16="http://schemas.microsoft.com/office/drawing/2014/main" id="{98BDE120-8BDA-5446-8DCD-DEE82DDBA2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0" y="1121"/>
              <a:ext cx="1290" cy="651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7:Out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6:Ack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62471" name="Oval 19">
              <a:extLst>
                <a:ext uri="{FF2B5EF4-FFF2-40B4-BE49-F238E27FC236}">
                  <a16:creationId xmlns:a16="http://schemas.microsoft.com/office/drawing/2014/main" id="{66F74E7C-5244-FB44-9EB0-03A66A0FE3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" y="1096"/>
              <a:ext cx="1447" cy="736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 dirty="0">
                  <a:solidFill>
                    <a:schemeClr val="tx1"/>
                  </a:solidFill>
                  <a:latin typeface="Helvetica" pitchFamily="2" charset="0"/>
                </a:rPr>
                <a:t>In:</a:t>
              </a:r>
              <a:r>
                <a:rPr kumimoji="0" lang="en-AU" altLang="en-US" sz="1800" b="1" dirty="0">
                  <a:solidFill>
                    <a:srgbClr val="FF0000"/>
                  </a:solidFill>
                  <a:latin typeface="Helvetica" pitchFamily="2" charset="0"/>
                </a:rPr>
                <a:t>7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 dirty="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 dirty="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  <p:sp>
          <p:nvSpPr>
            <p:cNvPr id="62472" name="Rectangle 28">
              <a:extLst>
                <a:ext uri="{FF2B5EF4-FFF2-40B4-BE49-F238E27FC236}">
                  <a16:creationId xmlns:a16="http://schemas.microsoft.com/office/drawing/2014/main" id="{6962E4DC-5BC7-6C48-90EB-AE9DB38824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2" y="1326"/>
              <a:ext cx="832" cy="288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7:ack</a:t>
              </a:r>
            </a:p>
          </p:txBody>
        </p:sp>
        <p:sp>
          <p:nvSpPr>
            <p:cNvPr id="62473" name="Line 30">
              <a:extLst>
                <a:ext uri="{FF2B5EF4-FFF2-40B4-BE49-F238E27FC236}">
                  <a16:creationId xmlns:a16="http://schemas.microsoft.com/office/drawing/2014/main" id="{85CD1AD5-FD74-2C48-964D-4D7B764FFCF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399" y="1497"/>
              <a:ext cx="512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2474" name="Line 31">
              <a:extLst>
                <a:ext uri="{FF2B5EF4-FFF2-40B4-BE49-F238E27FC236}">
                  <a16:creationId xmlns:a16="http://schemas.microsoft.com/office/drawing/2014/main" id="{5D764014-4425-544B-B1BB-E439AB866D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2140" y="1470"/>
              <a:ext cx="384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2467" name="Text Box 43">
            <a:extLst>
              <a:ext uri="{FF2B5EF4-FFF2-40B4-BE49-F238E27FC236}">
                <a16:creationId xmlns:a16="http://schemas.microsoft.com/office/drawing/2014/main" id="{E9FE3D95-3F8B-F640-BFDD-D250F259C9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38700" y="1408290"/>
            <a:ext cx="33147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457200" indent="-4572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 dirty="0">
                <a:latin typeface="Helvetica" pitchFamily="2" charset="0"/>
              </a:rPr>
              <a:t>Out = #messages sent</a:t>
            </a:r>
          </a:p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 dirty="0">
                <a:latin typeface="Helvetica" pitchFamily="2" charset="0"/>
              </a:rPr>
              <a:t>In= #messages received</a:t>
            </a:r>
          </a:p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 dirty="0">
                <a:latin typeface="Helvetica" pitchFamily="2" charset="0"/>
              </a:rPr>
              <a:t>Ack = #acknowledgements</a:t>
            </a:r>
          </a:p>
        </p:txBody>
      </p:sp>
      <p:sp>
        <p:nvSpPr>
          <p:cNvPr id="62468" name="Title 2">
            <a:extLst>
              <a:ext uri="{FF2B5EF4-FFF2-40B4-BE49-F238E27FC236}">
                <a16:creationId xmlns:a16="http://schemas.microsoft.com/office/drawing/2014/main" id="{EF0C5634-AA54-FE46-864B-17E446D790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03493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3">
            <a:extLst>
              <a:ext uri="{FF2B5EF4-FFF2-40B4-BE49-F238E27FC236}">
                <a16:creationId xmlns:a16="http://schemas.microsoft.com/office/drawing/2014/main" id="{6D4DEA54-48D3-374A-813D-258DC891D1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8825" y="1754012"/>
            <a:ext cx="7772400" cy="5124450"/>
          </a:xfrm>
        </p:spPr>
        <p:txBody>
          <a:bodyPr/>
          <a:lstStyle/>
          <a:p>
            <a:pPr>
              <a:buFontTx/>
              <a:buNone/>
            </a:pPr>
            <a:r>
              <a:rPr lang="en-AU" altLang="en-US" sz="2400" dirty="0">
                <a:latin typeface="Helvetica" pitchFamily="2" charset="0"/>
                <a:ea typeface="ＭＳ Ｐゴシック" panose="020B0600070205080204" pitchFamily="34" charset="-128"/>
              </a:rPr>
              <a:t>Reliable message passing</a:t>
            </a:r>
          </a:p>
          <a:p>
            <a:endParaRPr lang="en-AU" altLang="en-US" sz="2400" dirty="0">
              <a:latin typeface="Helvetica" pitchFamily="2" charset="0"/>
              <a:ea typeface="ＭＳ Ｐゴシック" panose="020B0600070205080204" pitchFamily="34" charset="-128"/>
            </a:endParaRPr>
          </a:p>
        </p:txBody>
      </p:sp>
      <p:grpSp>
        <p:nvGrpSpPr>
          <p:cNvPr id="64514" name="Group 41">
            <a:extLst>
              <a:ext uri="{FF2B5EF4-FFF2-40B4-BE49-F238E27FC236}">
                <a16:creationId xmlns:a16="http://schemas.microsoft.com/office/drawing/2014/main" id="{6EF584D3-14DC-FD4D-8235-E97982E48E74}"/>
              </a:ext>
            </a:extLst>
          </p:cNvPr>
          <p:cNvGrpSpPr>
            <a:grpSpLocks/>
          </p:cNvGrpSpPr>
          <p:nvPr/>
        </p:nvGrpSpPr>
        <p:grpSpPr bwMode="auto">
          <a:xfrm>
            <a:off x="1062038" y="2736675"/>
            <a:ext cx="7091362" cy="1168400"/>
            <a:chOff x="693" y="1096"/>
            <a:chExt cx="4467" cy="736"/>
          </a:xfrm>
        </p:grpSpPr>
        <p:sp>
          <p:nvSpPr>
            <p:cNvPr id="64518" name="Oval 5">
              <a:extLst>
                <a:ext uri="{FF2B5EF4-FFF2-40B4-BE49-F238E27FC236}">
                  <a16:creationId xmlns:a16="http://schemas.microsoft.com/office/drawing/2014/main" id="{0A6FDD70-A18D-3F40-AF31-13CE5BE0F5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0" y="1121"/>
              <a:ext cx="1290" cy="651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 dirty="0">
                  <a:solidFill>
                    <a:schemeClr val="tx1"/>
                  </a:solidFill>
                  <a:latin typeface="Helvetica" pitchFamily="2" charset="0"/>
                </a:rPr>
                <a:t>7:Out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 b="1" dirty="0">
                  <a:solidFill>
                    <a:srgbClr val="FF0000"/>
                  </a:solidFill>
                  <a:latin typeface="Helvetica" pitchFamily="2" charset="0"/>
                </a:rPr>
                <a:t>7</a:t>
              </a:r>
              <a:r>
                <a:rPr kumimoji="0" lang="en-AU" altLang="en-US" sz="1800" dirty="0">
                  <a:solidFill>
                    <a:schemeClr val="tx1"/>
                  </a:solidFill>
                  <a:latin typeface="Helvetica" pitchFamily="2" charset="0"/>
                </a:rPr>
                <a:t>:Ack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 dirty="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64519" name="Oval 19">
              <a:extLst>
                <a:ext uri="{FF2B5EF4-FFF2-40B4-BE49-F238E27FC236}">
                  <a16:creationId xmlns:a16="http://schemas.microsoft.com/office/drawing/2014/main" id="{7B6238CF-BA55-664D-BF73-85140BDE4F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" y="1096"/>
              <a:ext cx="1447" cy="736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In:7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AU" altLang="en-US" sz="180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</p:grpSp>
      <p:sp>
        <p:nvSpPr>
          <p:cNvPr id="64515" name="Text Box 43">
            <a:extLst>
              <a:ext uri="{FF2B5EF4-FFF2-40B4-BE49-F238E27FC236}">
                <a16:creationId xmlns:a16="http://schemas.microsoft.com/office/drawing/2014/main" id="{24C7AFF3-2F47-1643-B2F8-93C4B80875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38700" y="1487312"/>
            <a:ext cx="33147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457200" indent="-4572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 dirty="0">
                <a:latin typeface="Helvetica" pitchFamily="2" charset="0"/>
              </a:rPr>
              <a:t>Out = #messages sent</a:t>
            </a:r>
          </a:p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 dirty="0">
                <a:latin typeface="Helvetica" pitchFamily="2" charset="0"/>
              </a:rPr>
              <a:t>In= #messages received</a:t>
            </a:r>
          </a:p>
          <a:p>
            <a:pPr>
              <a:spcBef>
                <a:spcPct val="50000"/>
              </a:spcBef>
              <a:buFontTx/>
              <a:buNone/>
            </a:pPr>
            <a:r>
              <a:rPr lang="en-AU" altLang="en-US" sz="1600" dirty="0">
                <a:latin typeface="Helvetica" pitchFamily="2" charset="0"/>
              </a:rPr>
              <a:t>Ack = #acknowledgements</a:t>
            </a:r>
          </a:p>
        </p:txBody>
      </p:sp>
      <p:sp>
        <p:nvSpPr>
          <p:cNvPr id="64516" name="Title 2">
            <a:extLst>
              <a:ext uri="{FF2B5EF4-FFF2-40B4-BE49-F238E27FC236}">
                <a16:creationId xmlns:a16="http://schemas.microsoft.com/office/drawing/2014/main" id="{E8E816C4-7B86-ED4E-95BB-70A2334D23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85992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61" name="Group 11">
            <a:extLst>
              <a:ext uri="{FF2B5EF4-FFF2-40B4-BE49-F238E27FC236}">
                <a16:creationId xmlns:a16="http://schemas.microsoft.com/office/drawing/2014/main" id="{281D8077-EBC4-7D48-A92F-228CB29BFD84}"/>
              </a:ext>
            </a:extLst>
          </p:cNvPr>
          <p:cNvGrpSpPr>
            <a:grpSpLocks/>
          </p:cNvGrpSpPr>
          <p:nvPr/>
        </p:nvGrpSpPr>
        <p:grpSpPr bwMode="auto">
          <a:xfrm>
            <a:off x="958850" y="1559689"/>
            <a:ext cx="7924800" cy="2481263"/>
            <a:chOff x="105843" y="1140179"/>
            <a:chExt cx="8844836" cy="2675096"/>
          </a:xfrm>
        </p:grpSpPr>
        <p:sp>
          <p:nvSpPr>
            <p:cNvPr id="66564" name="Rectangle 27">
              <a:extLst>
                <a:ext uri="{FF2B5EF4-FFF2-40B4-BE49-F238E27FC236}">
                  <a16:creationId xmlns:a16="http://schemas.microsoft.com/office/drawing/2014/main" id="{BB8615B4-B8A3-2B42-A81C-ECA8F6494B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9068" y="1256562"/>
              <a:ext cx="3216876" cy="803327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Checkpoint before sending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 a message</a:t>
              </a:r>
            </a:p>
          </p:txBody>
        </p:sp>
        <p:sp>
          <p:nvSpPr>
            <p:cNvPr id="66565" name="Oval 33">
              <a:extLst>
                <a:ext uri="{FF2B5EF4-FFF2-40B4-BE49-F238E27FC236}">
                  <a16:creationId xmlns:a16="http://schemas.microsoft.com/office/drawing/2014/main" id="{4178D4B0-7FC0-FA42-B1C4-95A4D7CBFD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6565" y="2804841"/>
              <a:ext cx="1757419" cy="964505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6:Out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6:Ack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66566" name="Oval 35">
              <a:extLst>
                <a:ext uri="{FF2B5EF4-FFF2-40B4-BE49-F238E27FC236}">
                  <a16:creationId xmlns:a16="http://schemas.microsoft.com/office/drawing/2014/main" id="{6AD230C1-5398-D948-9D31-C0BCED7792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745" y="2871183"/>
              <a:ext cx="1982270" cy="944092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In:6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37E05F3D-57B9-8740-916F-17A892D06679}"/>
                </a:ext>
              </a:extLst>
            </p:cNvPr>
            <p:cNvSpPr/>
            <p:nvPr/>
          </p:nvSpPr>
          <p:spPr bwMode="auto">
            <a:xfrm>
              <a:off x="105843" y="1256562"/>
              <a:ext cx="2645301" cy="1333269"/>
            </a:xfrm>
            <a:prstGeom prst="can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92075" tIns="46038" rIns="92075" bIns="46038"/>
            <a:lstStyle/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Received message (In6);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Transmitted message(Out3);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Out:3 Ack:3 In:6</a:t>
              </a:r>
            </a:p>
            <a:p>
              <a:pPr marL="342900" indent="-342900">
                <a:spcBef>
                  <a:spcPct val="20000"/>
                </a:spcBef>
                <a:buFontTx/>
                <a:buChar char="•"/>
                <a:defRPr/>
              </a:pPr>
              <a:endParaRPr lang="en-US" sz="20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6568" name="Can 26">
              <a:extLst>
                <a:ext uri="{FF2B5EF4-FFF2-40B4-BE49-F238E27FC236}">
                  <a16:creationId xmlns:a16="http://schemas.microsoft.com/office/drawing/2014/main" id="{EE3B594A-4811-9044-963B-2C04B30B26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6445" y="1140179"/>
              <a:ext cx="2544234" cy="1420988"/>
            </a:xfrm>
            <a:prstGeom prst="can">
              <a:avLst>
                <a:gd name="adj" fmla="val 25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Received message (In3);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Transmitted message(Out6);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Out:6 Ack:6 In:3</a:t>
              </a:r>
            </a:p>
          </p:txBody>
        </p:sp>
        <p:sp>
          <p:nvSpPr>
            <p:cNvPr id="66569" name="TextBox 2">
              <a:extLst>
                <a:ext uri="{FF2B5EF4-FFF2-40B4-BE49-F238E27FC236}">
                  <a16:creationId xmlns:a16="http://schemas.microsoft.com/office/drawing/2014/main" id="{17DB5A04-8C94-6142-8422-0008E7929E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222" y="1270000"/>
              <a:ext cx="1996722" cy="2820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 dirty="0">
                  <a:solidFill>
                    <a:schemeClr val="tx1"/>
                  </a:solidFill>
                  <a:latin typeface="Helvetica" pitchFamily="2" charset="0"/>
                </a:rPr>
                <a:t>Stable storage for Node A</a:t>
              </a:r>
            </a:p>
          </p:txBody>
        </p:sp>
        <p:sp>
          <p:nvSpPr>
            <p:cNvPr id="66570" name="TextBox 28">
              <a:extLst>
                <a:ext uri="{FF2B5EF4-FFF2-40B4-BE49-F238E27FC236}">
                  <a16:creationId xmlns:a16="http://schemas.microsoft.com/office/drawing/2014/main" id="{E58D494C-9479-F14C-B120-D50A39FB57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622" y="1189567"/>
              <a:ext cx="1996722" cy="2820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>
                  <a:solidFill>
                    <a:schemeClr val="tx1"/>
                  </a:solidFill>
                  <a:latin typeface="Helvetica" pitchFamily="2" charset="0"/>
                </a:rPr>
                <a:t>Stable storage for Node B</a:t>
              </a:r>
            </a:p>
          </p:txBody>
        </p:sp>
      </p:grpSp>
      <p:sp>
        <p:nvSpPr>
          <p:cNvPr id="66562" name="Title 3">
            <a:extLst>
              <a:ext uri="{FF2B5EF4-FFF2-40B4-BE49-F238E27FC236}">
                <a16:creationId xmlns:a16="http://schemas.microsoft.com/office/drawing/2014/main" id="{01240991-3A08-5343-8478-8E98B632D0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50318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09" name="Group 11">
            <a:extLst>
              <a:ext uri="{FF2B5EF4-FFF2-40B4-BE49-F238E27FC236}">
                <a16:creationId xmlns:a16="http://schemas.microsoft.com/office/drawing/2014/main" id="{C91DA2DF-3A39-D845-9D0B-7ED87B29D072}"/>
              </a:ext>
            </a:extLst>
          </p:cNvPr>
          <p:cNvGrpSpPr>
            <a:grpSpLocks/>
          </p:cNvGrpSpPr>
          <p:nvPr/>
        </p:nvGrpSpPr>
        <p:grpSpPr bwMode="auto">
          <a:xfrm>
            <a:off x="958850" y="1520383"/>
            <a:ext cx="7924800" cy="2747963"/>
            <a:chOff x="105843" y="1140179"/>
            <a:chExt cx="8844836" cy="2675096"/>
          </a:xfrm>
        </p:grpSpPr>
        <p:sp>
          <p:nvSpPr>
            <p:cNvPr id="68611" name="Rectangle 27">
              <a:extLst>
                <a:ext uri="{FF2B5EF4-FFF2-40B4-BE49-F238E27FC236}">
                  <a16:creationId xmlns:a16="http://schemas.microsoft.com/office/drawing/2014/main" id="{69C87321-D351-2447-825D-111894CF5D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9068" y="1531809"/>
              <a:ext cx="3216876" cy="528080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Checkpoint before sending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 a message</a:t>
              </a:r>
            </a:p>
          </p:txBody>
        </p:sp>
        <p:sp>
          <p:nvSpPr>
            <p:cNvPr id="68612" name="AutoShape 30">
              <a:extLst>
                <a:ext uri="{FF2B5EF4-FFF2-40B4-BE49-F238E27FC236}">
                  <a16:creationId xmlns:a16="http://schemas.microsoft.com/office/drawing/2014/main" id="{98C88AED-2995-EF4C-A538-C8127C7E67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31687" y="2602070"/>
              <a:ext cx="492661" cy="79212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17694720 60000 65536"/>
                <a:gd name="T13" fmla="*/ 11796480 60000 65536"/>
                <a:gd name="T14" fmla="*/ 11796480 60000 65536"/>
                <a:gd name="T15" fmla="*/ 5898240 60000 65536"/>
                <a:gd name="T16" fmla="*/ 0 60000 65536"/>
                <a:gd name="T17" fmla="*/ 0 60000 65536"/>
                <a:gd name="T18" fmla="*/ 0 w 21600"/>
                <a:gd name="T19" fmla="*/ 14400 h 21600"/>
                <a:gd name="T20" fmla="*/ 18538 w 21600"/>
                <a:gd name="T21" fmla="*/ 2160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15429" y="0"/>
                  </a:moveTo>
                  <a:lnTo>
                    <a:pt x="9257" y="7200"/>
                  </a:lnTo>
                  <a:lnTo>
                    <a:pt x="12343" y="7200"/>
                  </a:lnTo>
                  <a:lnTo>
                    <a:pt x="12343" y="14400"/>
                  </a:lnTo>
                  <a:lnTo>
                    <a:pt x="0" y="14400"/>
                  </a:lnTo>
                  <a:lnTo>
                    <a:pt x="0" y="21600"/>
                  </a:lnTo>
                  <a:lnTo>
                    <a:pt x="18514" y="21600"/>
                  </a:lnTo>
                  <a:lnTo>
                    <a:pt x="18514" y="7200"/>
                  </a:lnTo>
                  <a:lnTo>
                    <a:pt x="21600" y="7200"/>
                  </a:lnTo>
                  <a:lnTo>
                    <a:pt x="15429" y="0"/>
                  </a:lnTo>
                  <a:close/>
                </a:path>
              </a:pathLst>
            </a:custGeom>
            <a:solidFill>
              <a:schemeClr val="tx1"/>
            </a:solidFill>
            <a:ln w="12700" cap="sq">
              <a:solidFill>
                <a:schemeClr val="bg2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8613" name="Oval 33">
              <a:extLst>
                <a:ext uri="{FF2B5EF4-FFF2-40B4-BE49-F238E27FC236}">
                  <a16:creationId xmlns:a16="http://schemas.microsoft.com/office/drawing/2014/main" id="{2BA093E1-8AF5-D14E-B14F-633A68A05A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6565" y="2804841"/>
              <a:ext cx="1757419" cy="964505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7:Out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6:Ack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68614" name="Oval 35">
              <a:extLst>
                <a:ext uri="{FF2B5EF4-FFF2-40B4-BE49-F238E27FC236}">
                  <a16:creationId xmlns:a16="http://schemas.microsoft.com/office/drawing/2014/main" id="{E2098F83-C2CF-F148-BEA1-959ED6BC10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745" y="2871183"/>
              <a:ext cx="1982270" cy="944092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In:6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2BA513E3-96B8-5149-B22F-5D54E149D60F}"/>
                </a:ext>
              </a:extLst>
            </p:cNvPr>
            <p:cNvSpPr/>
            <p:nvPr/>
          </p:nvSpPr>
          <p:spPr bwMode="auto">
            <a:xfrm>
              <a:off x="105843" y="1256085"/>
              <a:ext cx="2645301" cy="1333684"/>
            </a:xfrm>
            <a:prstGeom prst="can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92075" tIns="46038" rIns="92075" bIns="46038"/>
            <a:lstStyle/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Received message (In6);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Transmitted message(Out3);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Out:3 Ack:3 In:6</a:t>
              </a:r>
            </a:p>
            <a:p>
              <a:pPr marL="342900" indent="-342900">
                <a:spcBef>
                  <a:spcPct val="20000"/>
                </a:spcBef>
                <a:buFontTx/>
                <a:buChar char="•"/>
                <a:defRPr/>
              </a:pPr>
              <a:endParaRPr lang="en-US" sz="20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8616" name="Can 26">
              <a:extLst>
                <a:ext uri="{FF2B5EF4-FFF2-40B4-BE49-F238E27FC236}">
                  <a16:creationId xmlns:a16="http://schemas.microsoft.com/office/drawing/2014/main" id="{09384E6F-CAB2-3245-B883-D34C075F0C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6445" y="1140179"/>
              <a:ext cx="2544234" cy="1420988"/>
            </a:xfrm>
            <a:prstGeom prst="can">
              <a:avLst>
                <a:gd name="adj" fmla="val 25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Received message (In3);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b="1" dirty="0">
                  <a:solidFill>
                    <a:srgbClr val="FF0000"/>
                  </a:solidFill>
                  <a:latin typeface="Helvetica" pitchFamily="2" charset="0"/>
                </a:rPr>
                <a:t>Record Transmitted message(Out7);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Out:7 Ack:6 In:3</a:t>
              </a:r>
            </a:p>
          </p:txBody>
        </p:sp>
        <p:sp>
          <p:nvSpPr>
            <p:cNvPr id="68617" name="TextBox 2">
              <a:extLst>
                <a:ext uri="{FF2B5EF4-FFF2-40B4-BE49-F238E27FC236}">
                  <a16:creationId xmlns:a16="http://schemas.microsoft.com/office/drawing/2014/main" id="{AF252E6A-5E6B-374B-B62D-B76802F0C2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222" y="1270000"/>
              <a:ext cx="1996722" cy="2546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 dirty="0">
                  <a:solidFill>
                    <a:schemeClr val="tx1"/>
                  </a:solidFill>
                  <a:latin typeface="Helvetica" pitchFamily="2" charset="0"/>
                </a:rPr>
                <a:t>Stable storage for Node A</a:t>
              </a:r>
            </a:p>
          </p:txBody>
        </p:sp>
        <p:sp>
          <p:nvSpPr>
            <p:cNvPr id="68618" name="TextBox 28">
              <a:extLst>
                <a:ext uri="{FF2B5EF4-FFF2-40B4-BE49-F238E27FC236}">
                  <a16:creationId xmlns:a16="http://schemas.microsoft.com/office/drawing/2014/main" id="{FCFBB44E-EFB2-784D-AD59-8C579F4186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622" y="1189567"/>
              <a:ext cx="1996722" cy="2546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 dirty="0">
                  <a:solidFill>
                    <a:schemeClr val="tx1"/>
                  </a:solidFill>
                  <a:latin typeface="Helvetica" pitchFamily="2" charset="0"/>
                </a:rPr>
                <a:t>Stable storage for Node B</a:t>
              </a:r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D21C26D1-76D2-5F46-9EE2-28DDFEADD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1935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57" name="Group 11">
            <a:extLst>
              <a:ext uri="{FF2B5EF4-FFF2-40B4-BE49-F238E27FC236}">
                <a16:creationId xmlns:a16="http://schemas.microsoft.com/office/drawing/2014/main" id="{239E4F5A-2E3F-084A-BE44-CC36A71468B1}"/>
              </a:ext>
            </a:extLst>
          </p:cNvPr>
          <p:cNvGrpSpPr>
            <a:grpSpLocks/>
          </p:cNvGrpSpPr>
          <p:nvPr/>
        </p:nvGrpSpPr>
        <p:grpSpPr bwMode="auto">
          <a:xfrm>
            <a:off x="958850" y="1531956"/>
            <a:ext cx="7924800" cy="2747963"/>
            <a:chOff x="105843" y="1140179"/>
            <a:chExt cx="8844836" cy="2675096"/>
          </a:xfrm>
        </p:grpSpPr>
        <p:sp>
          <p:nvSpPr>
            <p:cNvPr id="70660" name="Rectangle 27">
              <a:extLst>
                <a:ext uri="{FF2B5EF4-FFF2-40B4-BE49-F238E27FC236}">
                  <a16:creationId xmlns:a16="http://schemas.microsoft.com/office/drawing/2014/main" id="{105406BB-4C8E-6E4E-9782-3CA81DE7F6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9068" y="1531809"/>
              <a:ext cx="3216876" cy="528080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Checkpoint before sending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 a message</a:t>
              </a:r>
            </a:p>
          </p:txBody>
        </p:sp>
        <p:sp>
          <p:nvSpPr>
            <p:cNvPr id="70661" name="Oval 33">
              <a:extLst>
                <a:ext uri="{FF2B5EF4-FFF2-40B4-BE49-F238E27FC236}">
                  <a16:creationId xmlns:a16="http://schemas.microsoft.com/office/drawing/2014/main" id="{DFDFB3DD-84BB-F146-B471-AB0CDBE83A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6565" y="2804841"/>
              <a:ext cx="1757419" cy="964505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7:Out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6:Ack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70662" name="Rectangle 34">
              <a:extLst>
                <a:ext uri="{FF2B5EF4-FFF2-40B4-BE49-F238E27FC236}">
                  <a16:creationId xmlns:a16="http://schemas.microsoft.com/office/drawing/2014/main" id="{13955583-9147-DC4B-B228-7DCFF8ED5B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5724" y="3080414"/>
              <a:ext cx="1147702" cy="367430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7:msg</a:t>
              </a:r>
            </a:p>
          </p:txBody>
        </p:sp>
        <p:sp>
          <p:nvSpPr>
            <p:cNvPr id="70663" name="Oval 35">
              <a:extLst>
                <a:ext uri="{FF2B5EF4-FFF2-40B4-BE49-F238E27FC236}">
                  <a16:creationId xmlns:a16="http://schemas.microsoft.com/office/drawing/2014/main" id="{BAA410B6-8952-AE4D-8CF4-F1026A2466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745" y="2871183"/>
              <a:ext cx="1982270" cy="944092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In:6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  <p:sp>
          <p:nvSpPr>
            <p:cNvPr id="70664" name="Line 36">
              <a:extLst>
                <a:ext uri="{FF2B5EF4-FFF2-40B4-BE49-F238E27FC236}">
                  <a16:creationId xmlns:a16="http://schemas.microsoft.com/office/drawing/2014/main" id="{21F8FC59-D026-1246-99EA-E5A69F46780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221011" y="3252647"/>
              <a:ext cx="379349" cy="0"/>
            </a:xfrm>
            <a:prstGeom prst="line">
              <a:avLst/>
            </a:prstGeom>
            <a:noFill/>
            <a:ln w="38100" cap="sq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0665" name="Line 37">
              <a:extLst>
                <a:ext uri="{FF2B5EF4-FFF2-40B4-BE49-F238E27FC236}">
                  <a16:creationId xmlns:a16="http://schemas.microsoft.com/office/drawing/2014/main" id="{69CD82E1-165D-4949-A685-7210F830A9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56015" y="3218200"/>
              <a:ext cx="529709" cy="0"/>
            </a:xfrm>
            <a:prstGeom prst="line">
              <a:avLst/>
            </a:prstGeom>
            <a:noFill/>
            <a:ln w="28575" cap="sq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0FC8FA3F-E1DF-D249-AB55-3B431D935C20}"/>
                </a:ext>
              </a:extLst>
            </p:cNvPr>
            <p:cNvSpPr/>
            <p:nvPr/>
          </p:nvSpPr>
          <p:spPr bwMode="auto">
            <a:xfrm>
              <a:off x="105843" y="1256085"/>
              <a:ext cx="2645301" cy="1333684"/>
            </a:xfrm>
            <a:prstGeom prst="can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92075" tIns="46038" rIns="92075" bIns="46038"/>
            <a:lstStyle/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Received message (In6);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Transmitted message(Out3);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Out:3 Ack:3 In:6</a:t>
              </a:r>
            </a:p>
            <a:p>
              <a:pPr marL="342900" indent="-342900">
                <a:spcBef>
                  <a:spcPct val="20000"/>
                </a:spcBef>
                <a:buFontTx/>
                <a:buChar char="•"/>
                <a:defRPr/>
              </a:pPr>
              <a:endParaRPr lang="en-US" sz="20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70667" name="Can 26">
              <a:extLst>
                <a:ext uri="{FF2B5EF4-FFF2-40B4-BE49-F238E27FC236}">
                  <a16:creationId xmlns:a16="http://schemas.microsoft.com/office/drawing/2014/main" id="{EFA53D40-E49E-D74E-B81E-7662E7D175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6445" y="1140179"/>
              <a:ext cx="2544234" cy="1420988"/>
            </a:xfrm>
            <a:prstGeom prst="can">
              <a:avLst>
                <a:gd name="adj" fmla="val 25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Received message (In3);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b="1" dirty="0">
                  <a:solidFill>
                    <a:srgbClr val="FF0000"/>
                  </a:solidFill>
                  <a:latin typeface="Helvetica" pitchFamily="2" charset="0"/>
                </a:rPr>
                <a:t>Recorded Transmitted message(Out7);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Out:7 Ack:6 In:3</a:t>
              </a:r>
            </a:p>
          </p:txBody>
        </p:sp>
        <p:sp>
          <p:nvSpPr>
            <p:cNvPr id="70668" name="TextBox 2">
              <a:extLst>
                <a:ext uri="{FF2B5EF4-FFF2-40B4-BE49-F238E27FC236}">
                  <a16:creationId xmlns:a16="http://schemas.microsoft.com/office/drawing/2014/main" id="{ADA420F3-AFEE-734F-B042-6145F5E2B6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222" y="1270000"/>
              <a:ext cx="1996722" cy="2546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 dirty="0">
                  <a:solidFill>
                    <a:schemeClr val="tx1"/>
                  </a:solidFill>
                  <a:latin typeface="Helvetica" pitchFamily="2" charset="0"/>
                </a:rPr>
                <a:t>Stable storage for Node A</a:t>
              </a:r>
            </a:p>
          </p:txBody>
        </p:sp>
        <p:sp>
          <p:nvSpPr>
            <p:cNvPr id="70669" name="TextBox 28">
              <a:extLst>
                <a:ext uri="{FF2B5EF4-FFF2-40B4-BE49-F238E27FC236}">
                  <a16:creationId xmlns:a16="http://schemas.microsoft.com/office/drawing/2014/main" id="{61517588-1018-0146-A631-04A77C0C0A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622" y="1189567"/>
              <a:ext cx="1996722" cy="2546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>
                  <a:solidFill>
                    <a:schemeClr val="tx1"/>
                  </a:solidFill>
                  <a:latin typeface="Helvetica" pitchFamily="2" charset="0"/>
                </a:rPr>
                <a:t>Stable storage for Node B</a:t>
              </a:r>
            </a:p>
          </p:txBody>
        </p:sp>
      </p:grpSp>
      <p:sp>
        <p:nvSpPr>
          <p:cNvPr id="70658" name="Title 3">
            <a:extLst>
              <a:ext uri="{FF2B5EF4-FFF2-40B4-BE49-F238E27FC236}">
                <a16:creationId xmlns:a16="http://schemas.microsoft.com/office/drawing/2014/main" id="{C3D748FA-EDF4-3043-8C74-AF00427386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322692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705" name="Group 11">
            <a:extLst>
              <a:ext uri="{FF2B5EF4-FFF2-40B4-BE49-F238E27FC236}">
                <a16:creationId xmlns:a16="http://schemas.microsoft.com/office/drawing/2014/main" id="{A685EDC9-3FBD-B04D-9901-1DC624E34203}"/>
              </a:ext>
            </a:extLst>
          </p:cNvPr>
          <p:cNvGrpSpPr>
            <a:grpSpLocks/>
          </p:cNvGrpSpPr>
          <p:nvPr/>
        </p:nvGrpSpPr>
        <p:grpSpPr bwMode="auto">
          <a:xfrm>
            <a:off x="958850" y="1555592"/>
            <a:ext cx="7924800" cy="2481263"/>
            <a:chOff x="105843" y="1140179"/>
            <a:chExt cx="8844836" cy="2675096"/>
          </a:xfrm>
        </p:grpSpPr>
        <p:sp>
          <p:nvSpPr>
            <p:cNvPr id="72708" name="Rectangle 27">
              <a:extLst>
                <a:ext uri="{FF2B5EF4-FFF2-40B4-BE49-F238E27FC236}">
                  <a16:creationId xmlns:a16="http://schemas.microsoft.com/office/drawing/2014/main" id="{C6D7C281-BFA7-264B-ACF2-24FBAFA3B9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9068" y="1531809"/>
              <a:ext cx="3216876" cy="528080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Checkpoint before sending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 a message</a:t>
              </a:r>
            </a:p>
          </p:txBody>
        </p:sp>
        <p:sp>
          <p:nvSpPr>
            <p:cNvPr id="72709" name="Oval 33">
              <a:extLst>
                <a:ext uri="{FF2B5EF4-FFF2-40B4-BE49-F238E27FC236}">
                  <a16:creationId xmlns:a16="http://schemas.microsoft.com/office/drawing/2014/main" id="{E9715A5B-2D00-2646-8E36-226AA78030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6565" y="2804841"/>
              <a:ext cx="1757419" cy="964505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7:Out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6:Ack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72710" name="Oval 35">
              <a:extLst>
                <a:ext uri="{FF2B5EF4-FFF2-40B4-BE49-F238E27FC236}">
                  <a16:creationId xmlns:a16="http://schemas.microsoft.com/office/drawing/2014/main" id="{D54352A9-DE69-7644-AA80-EF4265BBCD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745" y="2871183"/>
              <a:ext cx="1982270" cy="944092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In:</a:t>
              </a:r>
              <a:r>
                <a:rPr kumimoji="0" lang="en-AU" altLang="en-US" sz="1600" b="1" dirty="0">
                  <a:solidFill>
                    <a:srgbClr val="FF0000"/>
                  </a:solidFill>
                  <a:latin typeface="Helvetica" pitchFamily="2" charset="0"/>
                </a:rPr>
                <a:t>7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BD738002-9C03-CA49-8ABD-AC2744657BAA}"/>
                </a:ext>
              </a:extLst>
            </p:cNvPr>
            <p:cNvSpPr/>
            <p:nvPr/>
          </p:nvSpPr>
          <p:spPr bwMode="auto">
            <a:xfrm>
              <a:off x="105843" y="1256562"/>
              <a:ext cx="2645301" cy="1333269"/>
            </a:xfrm>
            <a:prstGeom prst="can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92075" tIns="46038" rIns="92075" bIns="46038"/>
            <a:lstStyle/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Received message (In6);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Transmitted message(Out3);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Out:3 Ack:3 In:7</a:t>
              </a:r>
            </a:p>
            <a:p>
              <a:pPr marL="342900" indent="-342900">
                <a:spcBef>
                  <a:spcPct val="20000"/>
                </a:spcBef>
                <a:buFontTx/>
                <a:buChar char="•"/>
                <a:defRPr/>
              </a:pPr>
              <a:endParaRPr lang="en-US" sz="20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72712" name="Can 26">
              <a:extLst>
                <a:ext uri="{FF2B5EF4-FFF2-40B4-BE49-F238E27FC236}">
                  <a16:creationId xmlns:a16="http://schemas.microsoft.com/office/drawing/2014/main" id="{86D4F3F8-4500-F74A-917B-4EBE1587D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6445" y="1140179"/>
              <a:ext cx="2544234" cy="1420988"/>
            </a:xfrm>
            <a:prstGeom prst="can">
              <a:avLst>
                <a:gd name="adj" fmla="val 25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Received message (In3);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Transmitted message(Out7);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Out:7 Ack:6 In:3</a:t>
              </a:r>
            </a:p>
          </p:txBody>
        </p:sp>
        <p:sp>
          <p:nvSpPr>
            <p:cNvPr id="72713" name="TextBox 2">
              <a:extLst>
                <a:ext uri="{FF2B5EF4-FFF2-40B4-BE49-F238E27FC236}">
                  <a16:creationId xmlns:a16="http://schemas.microsoft.com/office/drawing/2014/main" id="{F7CACC11-03D1-104C-9E73-D05C01836F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222" y="1270000"/>
              <a:ext cx="1996722" cy="2820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 dirty="0">
                  <a:solidFill>
                    <a:schemeClr val="tx1"/>
                  </a:solidFill>
                  <a:latin typeface="Helvetica" pitchFamily="2" charset="0"/>
                </a:rPr>
                <a:t>Stable storage for Node A</a:t>
              </a:r>
            </a:p>
          </p:txBody>
        </p:sp>
        <p:sp>
          <p:nvSpPr>
            <p:cNvPr id="72714" name="TextBox 28">
              <a:extLst>
                <a:ext uri="{FF2B5EF4-FFF2-40B4-BE49-F238E27FC236}">
                  <a16:creationId xmlns:a16="http://schemas.microsoft.com/office/drawing/2014/main" id="{0E493C29-0277-E04A-BE89-69EEF175160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622" y="1189567"/>
              <a:ext cx="1996722" cy="2820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>
                  <a:solidFill>
                    <a:schemeClr val="tx1"/>
                  </a:solidFill>
                  <a:latin typeface="Helvetica" pitchFamily="2" charset="0"/>
                </a:rPr>
                <a:t>Stable storage for Node B</a:t>
              </a:r>
            </a:p>
          </p:txBody>
        </p:sp>
      </p:grpSp>
      <p:sp>
        <p:nvSpPr>
          <p:cNvPr id="72706" name="Title 3">
            <a:extLst>
              <a:ext uri="{FF2B5EF4-FFF2-40B4-BE49-F238E27FC236}">
                <a16:creationId xmlns:a16="http://schemas.microsoft.com/office/drawing/2014/main" id="{889AD12C-F6E1-F44D-A2E3-AB72D32BD49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51841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>
            <a:extLst>
              <a:ext uri="{FF2B5EF4-FFF2-40B4-BE49-F238E27FC236}">
                <a16:creationId xmlns:a16="http://schemas.microsoft.com/office/drawing/2014/main" id="{BB51108B-3AA3-6143-BB30-F8245E517D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2938" y="1741488"/>
            <a:ext cx="7772400" cy="628650"/>
          </a:xfrm>
        </p:spPr>
        <p:txBody>
          <a:bodyPr/>
          <a:lstStyle/>
          <a:p>
            <a:r>
              <a:rPr lang="en-AU" altLang="en-US">
                <a:ea typeface="ＭＳ Ｐゴシック" panose="020B0600070205080204" pitchFamily="34" charset="-128"/>
              </a:rPr>
              <a:t>Fault Tolerance</a:t>
            </a:r>
          </a:p>
        </p:txBody>
      </p:sp>
      <p:sp>
        <p:nvSpPr>
          <p:cNvPr id="7170" name="Rectangle 5">
            <a:extLst>
              <a:ext uri="{FF2B5EF4-FFF2-40B4-BE49-F238E27FC236}">
                <a16:creationId xmlns:a16="http://schemas.microsoft.com/office/drawing/2014/main" id="{B2AED801-69B4-BC45-A1DE-B3B5BA5939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9563" y="2459038"/>
            <a:ext cx="843915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just">
              <a:spcBef>
                <a:spcPct val="0"/>
              </a:spcBef>
              <a:buFontTx/>
              <a:buNone/>
            </a:pPr>
            <a:r>
              <a:rPr lang="en-AU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The property that enables a system to continue operating properly in the event of the failure of some of its components.</a:t>
            </a:r>
            <a:endParaRPr lang="en-US" altLang="en-US" sz="2400" dirty="0">
              <a:solidFill>
                <a:schemeClr val="tx1"/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7FFF7AB-FA63-2D45-BC6B-5370C214D8ED}"/>
              </a:ext>
            </a:extLst>
          </p:cNvPr>
          <p:cNvSpPr/>
          <p:nvPr/>
        </p:nvSpPr>
        <p:spPr>
          <a:xfrm>
            <a:off x="316089" y="2370138"/>
            <a:ext cx="8511822" cy="1058862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8255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753" name="Group 11">
            <a:extLst>
              <a:ext uri="{FF2B5EF4-FFF2-40B4-BE49-F238E27FC236}">
                <a16:creationId xmlns:a16="http://schemas.microsoft.com/office/drawing/2014/main" id="{2B820A0A-837F-564D-9EE8-D3BF7B31D37A}"/>
              </a:ext>
            </a:extLst>
          </p:cNvPr>
          <p:cNvGrpSpPr>
            <a:grpSpLocks/>
          </p:cNvGrpSpPr>
          <p:nvPr/>
        </p:nvGrpSpPr>
        <p:grpSpPr bwMode="auto">
          <a:xfrm>
            <a:off x="958850" y="1636612"/>
            <a:ext cx="7924800" cy="2481263"/>
            <a:chOff x="105843" y="1140179"/>
            <a:chExt cx="8844836" cy="2675096"/>
          </a:xfrm>
        </p:grpSpPr>
        <p:sp>
          <p:nvSpPr>
            <p:cNvPr id="74756" name="Rectangle 27">
              <a:extLst>
                <a:ext uri="{FF2B5EF4-FFF2-40B4-BE49-F238E27FC236}">
                  <a16:creationId xmlns:a16="http://schemas.microsoft.com/office/drawing/2014/main" id="{378F49BD-FDAC-BF4D-846D-17FA56F16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9068" y="1531809"/>
              <a:ext cx="3216876" cy="528080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Checkpoint before sending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 a message</a:t>
              </a:r>
            </a:p>
          </p:txBody>
        </p:sp>
        <p:sp>
          <p:nvSpPr>
            <p:cNvPr id="74757" name="Oval 33">
              <a:extLst>
                <a:ext uri="{FF2B5EF4-FFF2-40B4-BE49-F238E27FC236}">
                  <a16:creationId xmlns:a16="http://schemas.microsoft.com/office/drawing/2014/main" id="{44637F51-C07C-B149-88D6-E6E1A3D999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6565" y="2804841"/>
              <a:ext cx="1757419" cy="964505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7:Out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6:Ack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74758" name="Oval 35">
              <a:extLst>
                <a:ext uri="{FF2B5EF4-FFF2-40B4-BE49-F238E27FC236}">
                  <a16:creationId xmlns:a16="http://schemas.microsoft.com/office/drawing/2014/main" id="{1DDBA41F-ACA8-C34F-A0D2-DA2B4EDFF7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745" y="2871183"/>
              <a:ext cx="1982270" cy="944092"/>
            </a:xfrm>
            <a:prstGeom prst="ellips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In:7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  <p:sp>
          <p:nvSpPr>
            <p:cNvPr id="74759" name="AutoShape 50">
              <a:extLst>
                <a:ext uri="{FF2B5EF4-FFF2-40B4-BE49-F238E27FC236}">
                  <a16:creationId xmlns:a16="http://schemas.microsoft.com/office/drawing/2014/main" id="{5571E7A1-02FC-FC4F-8E6D-0CC25E29CB7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115871" y="2660467"/>
              <a:ext cx="450976" cy="78737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17694720 60000 65536"/>
                <a:gd name="T13" fmla="*/ 11796480 60000 65536"/>
                <a:gd name="T14" fmla="*/ 11796480 60000 65536"/>
                <a:gd name="T15" fmla="*/ 5898240 60000 65536"/>
                <a:gd name="T16" fmla="*/ 0 60000 65536"/>
                <a:gd name="T17" fmla="*/ 0 60000 65536"/>
                <a:gd name="T18" fmla="*/ 0 w 21600"/>
                <a:gd name="T19" fmla="*/ 14400 h 21600"/>
                <a:gd name="T20" fmla="*/ 18489 w 21600"/>
                <a:gd name="T21" fmla="*/ 2160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15429" y="0"/>
                  </a:moveTo>
                  <a:lnTo>
                    <a:pt x="9257" y="7200"/>
                  </a:lnTo>
                  <a:lnTo>
                    <a:pt x="12343" y="7200"/>
                  </a:lnTo>
                  <a:lnTo>
                    <a:pt x="12343" y="14400"/>
                  </a:lnTo>
                  <a:lnTo>
                    <a:pt x="0" y="14400"/>
                  </a:lnTo>
                  <a:lnTo>
                    <a:pt x="0" y="21600"/>
                  </a:lnTo>
                  <a:lnTo>
                    <a:pt x="18514" y="21600"/>
                  </a:lnTo>
                  <a:lnTo>
                    <a:pt x="18514" y="7200"/>
                  </a:lnTo>
                  <a:lnTo>
                    <a:pt x="21600" y="7200"/>
                  </a:lnTo>
                  <a:lnTo>
                    <a:pt x="15429" y="0"/>
                  </a:lnTo>
                  <a:close/>
                </a:path>
              </a:pathLst>
            </a:custGeom>
            <a:solidFill>
              <a:schemeClr val="tx1"/>
            </a:solidFill>
            <a:ln w="12700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D83EE86E-1BEE-2E49-B6F2-D75103A7B1D3}"/>
                </a:ext>
              </a:extLst>
            </p:cNvPr>
            <p:cNvSpPr/>
            <p:nvPr/>
          </p:nvSpPr>
          <p:spPr bwMode="auto">
            <a:xfrm>
              <a:off x="105843" y="1256562"/>
              <a:ext cx="2645301" cy="1333269"/>
            </a:xfrm>
            <a:prstGeom prst="can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92075" tIns="46038" rIns="92075" bIns="46038"/>
            <a:lstStyle/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b="1" dirty="0">
                  <a:solidFill>
                    <a:srgbClr val="FF0000"/>
                  </a:solidFill>
                  <a:latin typeface="Helvetica"/>
                  <a:ea typeface="ＭＳ Ｐゴシック" charset="0"/>
                  <a:cs typeface="Helvetica"/>
                </a:rPr>
                <a:t>Received message (In7);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Transmitted message(Out3);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Out:3 Ack:3 In:7</a:t>
              </a:r>
            </a:p>
            <a:p>
              <a:pPr marL="342900" indent="-342900">
                <a:spcBef>
                  <a:spcPct val="20000"/>
                </a:spcBef>
                <a:buFontTx/>
                <a:buChar char="•"/>
                <a:defRPr/>
              </a:pPr>
              <a:endParaRPr lang="en-US" sz="20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74761" name="Can 26">
              <a:extLst>
                <a:ext uri="{FF2B5EF4-FFF2-40B4-BE49-F238E27FC236}">
                  <a16:creationId xmlns:a16="http://schemas.microsoft.com/office/drawing/2014/main" id="{0B038649-96B4-AC4C-92B4-B02FB0F4D0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6445" y="1140179"/>
              <a:ext cx="2544234" cy="1420988"/>
            </a:xfrm>
            <a:prstGeom prst="can">
              <a:avLst>
                <a:gd name="adj" fmla="val 25000"/>
              </a:avLst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>
                  <a:solidFill>
                    <a:schemeClr val="tx1"/>
                  </a:solidFill>
                  <a:latin typeface="Helvetica" pitchFamily="2" charset="0"/>
                </a:rPr>
                <a:t>Received message (In3);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>
                  <a:solidFill>
                    <a:schemeClr val="tx1"/>
                  </a:solidFill>
                  <a:latin typeface="Helvetica" pitchFamily="2" charset="0"/>
                </a:rPr>
                <a:t>Transmitted message(Out7);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>
                  <a:solidFill>
                    <a:schemeClr val="tx1"/>
                  </a:solidFill>
                  <a:latin typeface="Helvetica" pitchFamily="2" charset="0"/>
                </a:rPr>
                <a:t>Out:7 Ack:6 In:3</a:t>
              </a:r>
            </a:p>
          </p:txBody>
        </p:sp>
        <p:sp>
          <p:nvSpPr>
            <p:cNvPr id="74762" name="TextBox 2">
              <a:extLst>
                <a:ext uri="{FF2B5EF4-FFF2-40B4-BE49-F238E27FC236}">
                  <a16:creationId xmlns:a16="http://schemas.microsoft.com/office/drawing/2014/main" id="{BE950764-953B-8243-A761-4FAACFE530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222" y="1270000"/>
              <a:ext cx="1996722" cy="2820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>
                  <a:solidFill>
                    <a:schemeClr val="tx1"/>
                  </a:solidFill>
                  <a:latin typeface="Helvetica" pitchFamily="2" charset="0"/>
                </a:rPr>
                <a:t>Stable storage for Node A</a:t>
              </a:r>
            </a:p>
          </p:txBody>
        </p:sp>
        <p:sp>
          <p:nvSpPr>
            <p:cNvPr id="74763" name="TextBox 28">
              <a:extLst>
                <a:ext uri="{FF2B5EF4-FFF2-40B4-BE49-F238E27FC236}">
                  <a16:creationId xmlns:a16="http://schemas.microsoft.com/office/drawing/2014/main" id="{315EEEB5-46F0-0642-9BE3-EFADB0475A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622" y="1189567"/>
              <a:ext cx="1996722" cy="2820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>
                  <a:solidFill>
                    <a:schemeClr val="tx1"/>
                  </a:solidFill>
                  <a:latin typeface="Helvetica" pitchFamily="2" charset="0"/>
                </a:rPr>
                <a:t>Stable storage for Node B</a:t>
              </a:r>
            </a:p>
          </p:txBody>
        </p:sp>
      </p:grpSp>
      <p:sp>
        <p:nvSpPr>
          <p:cNvPr id="74754" name="Title 3">
            <a:extLst>
              <a:ext uri="{FF2B5EF4-FFF2-40B4-BE49-F238E27FC236}">
                <a16:creationId xmlns:a16="http://schemas.microsoft.com/office/drawing/2014/main" id="{1AFC2F1E-9DF6-5945-A0D9-B2353E4CF7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464902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01" name="Group 11">
            <a:extLst>
              <a:ext uri="{FF2B5EF4-FFF2-40B4-BE49-F238E27FC236}">
                <a16:creationId xmlns:a16="http://schemas.microsoft.com/office/drawing/2014/main" id="{EFB173D8-C487-474B-AA66-EBCFE86A1040}"/>
              </a:ext>
            </a:extLst>
          </p:cNvPr>
          <p:cNvGrpSpPr>
            <a:grpSpLocks/>
          </p:cNvGrpSpPr>
          <p:nvPr/>
        </p:nvGrpSpPr>
        <p:grpSpPr bwMode="auto">
          <a:xfrm>
            <a:off x="956801" y="1829281"/>
            <a:ext cx="7924800" cy="2481263"/>
            <a:chOff x="105843" y="1140179"/>
            <a:chExt cx="8844836" cy="2675096"/>
          </a:xfrm>
        </p:grpSpPr>
        <p:sp>
          <p:nvSpPr>
            <p:cNvPr id="76804" name="Rectangle 27">
              <a:extLst>
                <a:ext uri="{FF2B5EF4-FFF2-40B4-BE49-F238E27FC236}">
                  <a16:creationId xmlns:a16="http://schemas.microsoft.com/office/drawing/2014/main" id="{EAC7CE61-8D7B-0C47-90AB-C5328D345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9068" y="1531809"/>
              <a:ext cx="3216876" cy="528080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Checkpoint before sending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 a message</a:t>
              </a:r>
            </a:p>
          </p:txBody>
        </p:sp>
        <p:sp>
          <p:nvSpPr>
            <p:cNvPr id="76805" name="Oval 33">
              <a:extLst>
                <a:ext uri="{FF2B5EF4-FFF2-40B4-BE49-F238E27FC236}">
                  <a16:creationId xmlns:a16="http://schemas.microsoft.com/office/drawing/2014/main" id="{E56297B5-9CAC-F04F-9114-0903863E9B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6565" y="2804841"/>
              <a:ext cx="1757419" cy="964505"/>
            </a:xfrm>
            <a:prstGeom prst="ellips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7:Out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6:Ack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76806" name="Oval 35">
              <a:extLst>
                <a:ext uri="{FF2B5EF4-FFF2-40B4-BE49-F238E27FC236}">
                  <a16:creationId xmlns:a16="http://schemas.microsoft.com/office/drawing/2014/main" id="{023A42EA-1BD5-D84D-B3BE-245870FE6D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745" y="2871183"/>
              <a:ext cx="1982270" cy="944092"/>
            </a:xfrm>
            <a:prstGeom prst="ellips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In:7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  <p:sp>
          <p:nvSpPr>
            <p:cNvPr id="76807" name="Rectangle 39">
              <a:extLst>
                <a:ext uri="{FF2B5EF4-FFF2-40B4-BE49-F238E27FC236}">
                  <a16:creationId xmlns:a16="http://schemas.microsoft.com/office/drawing/2014/main" id="{18BB4426-A984-C140-90E4-AC23CF74C3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97438" y="3150099"/>
              <a:ext cx="1147703" cy="367430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7:ack</a:t>
              </a:r>
            </a:p>
          </p:txBody>
        </p:sp>
        <p:sp>
          <p:nvSpPr>
            <p:cNvPr id="76808" name="Line 41">
              <a:extLst>
                <a:ext uri="{FF2B5EF4-FFF2-40B4-BE49-F238E27FC236}">
                  <a16:creationId xmlns:a16="http://schemas.microsoft.com/office/drawing/2014/main" id="{BDC3BA8F-5D1E-424A-BA9E-73B8E295F71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232046" y="3348989"/>
              <a:ext cx="354519" cy="0"/>
            </a:xfrm>
            <a:prstGeom prst="line">
              <a:avLst/>
            </a:prstGeom>
            <a:noFill/>
            <a:ln w="38100" cap="sq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6809" name="Line 42">
              <a:extLst>
                <a:ext uri="{FF2B5EF4-FFF2-40B4-BE49-F238E27FC236}">
                  <a16:creationId xmlns:a16="http://schemas.microsoft.com/office/drawing/2014/main" id="{82DA4965-08DC-9945-BF7F-80ADBD58DE60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56015" y="3333814"/>
              <a:ext cx="529709" cy="0"/>
            </a:xfrm>
            <a:prstGeom prst="line">
              <a:avLst/>
            </a:prstGeom>
            <a:noFill/>
            <a:ln w="28575" cap="sq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AD67C109-7B99-B14E-81AB-C2257B72543E}"/>
                </a:ext>
              </a:extLst>
            </p:cNvPr>
            <p:cNvSpPr/>
            <p:nvPr/>
          </p:nvSpPr>
          <p:spPr bwMode="auto">
            <a:xfrm>
              <a:off x="105843" y="1256562"/>
              <a:ext cx="2645301" cy="1333269"/>
            </a:xfrm>
            <a:prstGeom prst="can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92075" tIns="46038" rIns="92075" bIns="46038"/>
            <a:lstStyle/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Received message (In7);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Transmitted message(Out3);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Out:3 Ack:3 In:7</a:t>
              </a:r>
            </a:p>
            <a:p>
              <a:pPr marL="342900" indent="-342900">
                <a:spcBef>
                  <a:spcPct val="20000"/>
                </a:spcBef>
                <a:buFontTx/>
                <a:buChar char="•"/>
                <a:defRPr/>
              </a:pPr>
              <a:endParaRPr lang="en-US" sz="20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76811" name="Can 26">
              <a:extLst>
                <a:ext uri="{FF2B5EF4-FFF2-40B4-BE49-F238E27FC236}">
                  <a16:creationId xmlns:a16="http://schemas.microsoft.com/office/drawing/2014/main" id="{E48E63FB-88F2-1541-B461-12D734DBD3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6445" y="1140179"/>
              <a:ext cx="2544234" cy="1420988"/>
            </a:xfrm>
            <a:prstGeom prst="can">
              <a:avLst>
                <a:gd name="adj" fmla="val 25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>
                  <a:solidFill>
                    <a:schemeClr val="tx1"/>
                  </a:solidFill>
                  <a:latin typeface="Helvetica" pitchFamily="2" charset="0"/>
                </a:rPr>
                <a:t>Received message (In3);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>
                  <a:solidFill>
                    <a:schemeClr val="tx1"/>
                  </a:solidFill>
                  <a:latin typeface="Helvetica" pitchFamily="2" charset="0"/>
                </a:rPr>
                <a:t>Transmitted message(Out7);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>
                  <a:solidFill>
                    <a:schemeClr val="tx1"/>
                  </a:solidFill>
                  <a:latin typeface="Helvetica" pitchFamily="2" charset="0"/>
                </a:rPr>
                <a:t>Out:7 Ack:6 In:3</a:t>
              </a:r>
            </a:p>
          </p:txBody>
        </p:sp>
        <p:sp>
          <p:nvSpPr>
            <p:cNvPr id="76812" name="TextBox 2">
              <a:extLst>
                <a:ext uri="{FF2B5EF4-FFF2-40B4-BE49-F238E27FC236}">
                  <a16:creationId xmlns:a16="http://schemas.microsoft.com/office/drawing/2014/main" id="{F97FC41B-4F20-4F43-A333-FE4C0A330C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222" y="1270000"/>
              <a:ext cx="1996722" cy="2820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>
                  <a:solidFill>
                    <a:schemeClr val="tx1"/>
                  </a:solidFill>
                  <a:latin typeface="Helvetica" pitchFamily="2" charset="0"/>
                </a:rPr>
                <a:t>Stable storage for Node A</a:t>
              </a:r>
            </a:p>
          </p:txBody>
        </p:sp>
        <p:sp>
          <p:nvSpPr>
            <p:cNvPr id="76813" name="TextBox 28">
              <a:extLst>
                <a:ext uri="{FF2B5EF4-FFF2-40B4-BE49-F238E27FC236}">
                  <a16:creationId xmlns:a16="http://schemas.microsoft.com/office/drawing/2014/main" id="{1B4E1EEC-853F-044E-810D-D393090A04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622" y="1189567"/>
              <a:ext cx="1996722" cy="2820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>
                  <a:solidFill>
                    <a:schemeClr val="tx1"/>
                  </a:solidFill>
                  <a:latin typeface="Helvetica" pitchFamily="2" charset="0"/>
                </a:rPr>
                <a:t>Stable storage for Node B</a:t>
              </a:r>
            </a:p>
          </p:txBody>
        </p:sp>
      </p:grpSp>
      <p:sp>
        <p:nvSpPr>
          <p:cNvPr id="76802" name="Title 3">
            <a:extLst>
              <a:ext uri="{FF2B5EF4-FFF2-40B4-BE49-F238E27FC236}">
                <a16:creationId xmlns:a16="http://schemas.microsoft.com/office/drawing/2014/main" id="{D6955297-2DBE-0646-9DF4-78B0A39451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81453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849" name="Group 11">
            <a:extLst>
              <a:ext uri="{FF2B5EF4-FFF2-40B4-BE49-F238E27FC236}">
                <a16:creationId xmlns:a16="http://schemas.microsoft.com/office/drawing/2014/main" id="{EF52F9D7-5186-7049-9DFB-7CF6614CAC57}"/>
              </a:ext>
            </a:extLst>
          </p:cNvPr>
          <p:cNvGrpSpPr>
            <a:grpSpLocks/>
          </p:cNvGrpSpPr>
          <p:nvPr/>
        </p:nvGrpSpPr>
        <p:grpSpPr bwMode="auto">
          <a:xfrm>
            <a:off x="968375" y="1701960"/>
            <a:ext cx="7924800" cy="2481263"/>
            <a:chOff x="105843" y="1140179"/>
            <a:chExt cx="8844836" cy="2675096"/>
          </a:xfrm>
        </p:grpSpPr>
        <p:sp>
          <p:nvSpPr>
            <p:cNvPr id="78852" name="Rectangle 27">
              <a:extLst>
                <a:ext uri="{FF2B5EF4-FFF2-40B4-BE49-F238E27FC236}">
                  <a16:creationId xmlns:a16="http://schemas.microsoft.com/office/drawing/2014/main" id="{B52D794B-D92F-1F44-9CCF-A9F8FC6CD2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9068" y="1531809"/>
              <a:ext cx="3216876" cy="528080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Checkpoint before sending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 a message</a:t>
              </a:r>
            </a:p>
          </p:txBody>
        </p:sp>
        <p:sp>
          <p:nvSpPr>
            <p:cNvPr id="78853" name="Oval 33">
              <a:extLst>
                <a:ext uri="{FF2B5EF4-FFF2-40B4-BE49-F238E27FC236}">
                  <a16:creationId xmlns:a16="http://schemas.microsoft.com/office/drawing/2014/main" id="{DBF98A20-AEFE-104E-BAB2-46AB86851A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6565" y="2804841"/>
              <a:ext cx="1757419" cy="964505"/>
            </a:xfrm>
            <a:prstGeom prst="ellips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7:Out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b="1" dirty="0">
                  <a:solidFill>
                    <a:srgbClr val="FF0000"/>
                  </a:solidFill>
                  <a:latin typeface="Helvetica" pitchFamily="2" charset="0"/>
                </a:rPr>
                <a:t>7</a:t>
              </a: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:Ack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78854" name="Oval 35">
              <a:extLst>
                <a:ext uri="{FF2B5EF4-FFF2-40B4-BE49-F238E27FC236}">
                  <a16:creationId xmlns:a16="http://schemas.microsoft.com/office/drawing/2014/main" id="{DFF31D89-9EC6-D745-8835-86BDD2BC6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745" y="2871183"/>
              <a:ext cx="1982270" cy="944092"/>
            </a:xfrm>
            <a:prstGeom prst="ellips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In:7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7F41B004-98F3-BE4A-8E9C-FB0DF6090DDE}"/>
                </a:ext>
              </a:extLst>
            </p:cNvPr>
            <p:cNvSpPr/>
            <p:nvPr/>
          </p:nvSpPr>
          <p:spPr bwMode="auto">
            <a:xfrm>
              <a:off x="105843" y="1256562"/>
              <a:ext cx="2645301" cy="1333269"/>
            </a:xfrm>
            <a:prstGeom prst="can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92075" tIns="46038" rIns="92075" bIns="46038"/>
            <a:lstStyle/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Received message (In7);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Transmitted message(Out3);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Out:3 Ack:3 In:7</a:t>
              </a:r>
            </a:p>
            <a:p>
              <a:pPr marL="342900" indent="-342900">
                <a:spcBef>
                  <a:spcPct val="20000"/>
                </a:spcBef>
                <a:buFontTx/>
                <a:buChar char="•"/>
                <a:defRPr/>
              </a:pPr>
              <a:endParaRPr lang="en-US" sz="20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78856" name="Can 26">
              <a:extLst>
                <a:ext uri="{FF2B5EF4-FFF2-40B4-BE49-F238E27FC236}">
                  <a16:creationId xmlns:a16="http://schemas.microsoft.com/office/drawing/2014/main" id="{3774C04E-40AD-4F47-87EC-3DAD630DBD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6445" y="1140179"/>
              <a:ext cx="2544234" cy="1420988"/>
            </a:xfrm>
            <a:prstGeom prst="can">
              <a:avLst>
                <a:gd name="adj" fmla="val 25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>
                  <a:solidFill>
                    <a:schemeClr val="tx1"/>
                  </a:solidFill>
                  <a:latin typeface="Helvetica" pitchFamily="2" charset="0"/>
                </a:rPr>
                <a:t>Received message (In3);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>
                  <a:solidFill>
                    <a:schemeClr val="tx1"/>
                  </a:solidFill>
                  <a:latin typeface="Helvetica" pitchFamily="2" charset="0"/>
                </a:rPr>
                <a:t>Transmitted message(Out7);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>
                  <a:solidFill>
                    <a:schemeClr val="tx1"/>
                  </a:solidFill>
                  <a:latin typeface="Helvetica" pitchFamily="2" charset="0"/>
                </a:rPr>
                <a:t>Out:7 Ack:6 In:3</a:t>
              </a:r>
            </a:p>
          </p:txBody>
        </p:sp>
        <p:sp>
          <p:nvSpPr>
            <p:cNvPr id="78857" name="TextBox 2">
              <a:extLst>
                <a:ext uri="{FF2B5EF4-FFF2-40B4-BE49-F238E27FC236}">
                  <a16:creationId xmlns:a16="http://schemas.microsoft.com/office/drawing/2014/main" id="{76ED7801-0896-A94F-8F66-B6C6331117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222" y="1270000"/>
              <a:ext cx="1996722" cy="2820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>
                  <a:solidFill>
                    <a:schemeClr val="tx1"/>
                  </a:solidFill>
                  <a:latin typeface="Helvetica" pitchFamily="2" charset="0"/>
                </a:rPr>
                <a:t>Stable storage for Node A</a:t>
              </a:r>
            </a:p>
          </p:txBody>
        </p:sp>
        <p:sp>
          <p:nvSpPr>
            <p:cNvPr id="78858" name="TextBox 28">
              <a:extLst>
                <a:ext uri="{FF2B5EF4-FFF2-40B4-BE49-F238E27FC236}">
                  <a16:creationId xmlns:a16="http://schemas.microsoft.com/office/drawing/2014/main" id="{D3FB8400-8A58-6B4B-9794-67FB2A9866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622" y="1189567"/>
              <a:ext cx="1996722" cy="2820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>
                  <a:solidFill>
                    <a:schemeClr val="tx1"/>
                  </a:solidFill>
                  <a:latin typeface="Helvetica" pitchFamily="2" charset="0"/>
                </a:rPr>
                <a:t>Stable storage for Node B</a:t>
              </a:r>
            </a:p>
          </p:txBody>
        </p:sp>
      </p:grpSp>
      <p:sp>
        <p:nvSpPr>
          <p:cNvPr id="78850" name="Title 3">
            <a:extLst>
              <a:ext uri="{FF2B5EF4-FFF2-40B4-BE49-F238E27FC236}">
                <a16:creationId xmlns:a16="http://schemas.microsoft.com/office/drawing/2014/main" id="{7702A597-96C3-2E43-AEAA-8768EA730D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83210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897" name="Group 11">
            <a:extLst>
              <a:ext uri="{FF2B5EF4-FFF2-40B4-BE49-F238E27FC236}">
                <a16:creationId xmlns:a16="http://schemas.microsoft.com/office/drawing/2014/main" id="{C1AA5891-4ACA-8547-88DD-C802CEF87521}"/>
              </a:ext>
            </a:extLst>
          </p:cNvPr>
          <p:cNvGrpSpPr>
            <a:grpSpLocks/>
          </p:cNvGrpSpPr>
          <p:nvPr/>
        </p:nvGrpSpPr>
        <p:grpSpPr bwMode="auto">
          <a:xfrm>
            <a:off x="968375" y="1701962"/>
            <a:ext cx="7924800" cy="2481263"/>
            <a:chOff x="105843" y="1140179"/>
            <a:chExt cx="8844836" cy="2675096"/>
          </a:xfrm>
        </p:grpSpPr>
        <p:sp>
          <p:nvSpPr>
            <p:cNvPr id="80901" name="Rectangle 27">
              <a:extLst>
                <a:ext uri="{FF2B5EF4-FFF2-40B4-BE49-F238E27FC236}">
                  <a16:creationId xmlns:a16="http://schemas.microsoft.com/office/drawing/2014/main" id="{2DEFE6BC-4675-D946-B334-6B7B2EE5BD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79068" y="1531809"/>
              <a:ext cx="3216876" cy="528080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Checkpoint before sending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 dirty="0">
                  <a:solidFill>
                    <a:schemeClr val="tx1"/>
                  </a:solidFill>
                  <a:latin typeface="Helvetica" pitchFamily="2" charset="0"/>
                </a:rPr>
                <a:t> a message</a:t>
              </a:r>
            </a:p>
          </p:txBody>
        </p:sp>
        <p:sp>
          <p:nvSpPr>
            <p:cNvPr id="80902" name="Oval 33">
              <a:extLst>
                <a:ext uri="{FF2B5EF4-FFF2-40B4-BE49-F238E27FC236}">
                  <a16:creationId xmlns:a16="http://schemas.microsoft.com/office/drawing/2014/main" id="{2D380995-D59E-3B45-912E-43795BF88B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86565" y="2804841"/>
              <a:ext cx="1757419" cy="964505"/>
            </a:xfrm>
            <a:prstGeom prst="ellips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7:Out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7:Ack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3:In</a:t>
              </a:r>
            </a:p>
          </p:txBody>
        </p:sp>
        <p:sp>
          <p:nvSpPr>
            <p:cNvPr id="80903" name="Oval 35">
              <a:extLst>
                <a:ext uri="{FF2B5EF4-FFF2-40B4-BE49-F238E27FC236}">
                  <a16:creationId xmlns:a16="http://schemas.microsoft.com/office/drawing/2014/main" id="{5BED149C-066A-7949-9080-9104FD98BE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3745" y="2871183"/>
              <a:ext cx="1982270" cy="944092"/>
            </a:xfrm>
            <a:prstGeom prst="ellips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In:7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Ack:3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600">
                  <a:solidFill>
                    <a:schemeClr val="tx1"/>
                  </a:solidFill>
                  <a:latin typeface="Helvetica" pitchFamily="2" charset="0"/>
                </a:rPr>
                <a:t>Out:3</a:t>
              </a:r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D092CEEB-0B55-F646-8BF3-8B63432C6A00}"/>
                </a:ext>
              </a:extLst>
            </p:cNvPr>
            <p:cNvSpPr/>
            <p:nvPr/>
          </p:nvSpPr>
          <p:spPr bwMode="auto">
            <a:xfrm>
              <a:off x="105843" y="1256562"/>
              <a:ext cx="2645301" cy="1333269"/>
            </a:xfrm>
            <a:prstGeom prst="can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lIns="92075" tIns="46038" rIns="92075" bIns="46038"/>
            <a:lstStyle/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Received message (In7);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Transmitted message(Out3);</a:t>
              </a:r>
            </a:p>
            <a:p>
              <a:pPr algn="ctr">
                <a:lnSpc>
                  <a:spcPts val="1740"/>
                </a:lnSpc>
                <a:spcBef>
                  <a:spcPts val="600"/>
                </a:spcBef>
                <a:defRPr/>
              </a:pPr>
              <a:r>
                <a:rPr kumimoji="0" lang="en-AU" sz="1200" dirty="0">
                  <a:latin typeface="Helvetica"/>
                  <a:ea typeface="ＭＳ Ｐゴシック" charset="0"/>
                  <a:cs typeface="Helvetica"/>
                </a:rPr>
                <a:t>Out:3 Ack:3 In:7</a:t>
              </a:r>
            </a:p>
            <a:p>
              <a:pPr marL="342900" indent="-342900">
                <a:spcBef>
                  <a:spcPct val="20000"/>
                </a:spcBef>
                <a:buFontTx/>
                <a:buChar char="•"/>
                <a:defRPr/>
              </a:pPr>
              <a:endParaRPr lang="en-US" sz="2000" dirty="0"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0905" name="Can 26">
              <a:extLst>
                <a:ext uri="{FF2B5EF4-FFF2-40B4-BE49-F238E27FC236}">
                  <a16:creationId xmlns:a16="http://schemas.microsoft.com/office/drawing/2014/main" id="{2DB536D6-E5F5-7D46-ACDC-7374F49C16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6445" y="1140179"/>
              <a:ext cx="2544234" cy="1420988"/>
            </a:xfrm>
            <a:prstGeom prst="can">
              <a:avLst>
                <a:gd name="adj" fmla="val 25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Received message (In3);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Transmitted message(Out7);</a:t>
              </a:r>
            </a:p>
            <a:p>
              <a:pPr algn="ctr">
                <a:lnSpc>
                  <a:spcPts val="1738"/>
                </a:lnSpc>
                <a:spcBef>
                  <a:spcPts val="600"/>
                </a:spcBef>
                <a:buFontTx/>
                <a:buNone/>
              </a:pP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Out:7 Ack:</a:t>
              </a:r>
              <a:r>
                <a:rPr kumimoji="0" lang="en-AU" altLang="en-US" sz="1200" b="1" dirty="0">
                  <a:solidFill>
                    <a:srgbClr val="FF0000"/>
                  </a:solidFill>
                  <a:latin typeface="Helvetica" pitchFamily="2" charset="0"/>
                </a:rPr>
                <a:t>7</a:t>
              </a:r>
              <a:r>
                <a:rPr kumimoji="0" lang="en-AU" altLang="en-US" sz="1200" dirty="0">
                  <a:solidFill>
                    <a:schemeClr val="tx1"/>
                  </a:solidFill>
                  <a:latin typeface="Helvetica" pitchFamily="2" charset="0"/>
                </a:rPr>
                <a:t> In:3</a:t>
              </a:r>
            </a:p>
          </p:txBody>
        </p:sp>
        <p:sp>
          <p:nvSpPr>
            <p:cNvPr id="80906" name="TextBox 2">
              <a:extLst>
                <a:ext uri="{FF2B5EF4-FFF2-40B4-BE49-F238E27FC236}">
                  <a16:creationId xmlns:a16="http://schemas.microsoft.com/office/drawing/2014/main" id="{4EBE83E1-59E7-EA47-9D32-502AC1DE4D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2222" y="1270000"/>
              <a:ext cx="1996722" cy="2820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>
                  <a:solidFill>
                    <a:schemeClr val="tx1"/>
                  </a:solidFill>
                  <a:latin typeface="Helvetica" pitchFamily="2" charset="0"/>
                </a:rPr>
                <a:t>Stable storage for Node A</a:t>
              </a:r>
            </a:p>
          </p:txBody>
        </p:sp>
        <p:sp>
          <p:nvSpPr>
            <p:cNvPr id="80907" name="TextBox 28">
              <a:extLst>
                <a:ext uri="{FF2B5EF4-FFF2-40B4-BE49-F238E27FC236}">
                  <a16:creationId xmlns:a16="http://schemas.microsoft.com/office/drawing/2014/main" id="{435FC29C-D6CF-1C47-9456-C96417D4499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657622" y="1189567"/>
              <a:ext cx="1996722" cy="2820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>
                <a:buFontTx/>
                <a:buNone/>
              </a:pPr>
              <a:r>
                <a:rPr kumimoji="0" lang="en-AU" altLang="en-US" sz="1100">
                  <a:solidFill>
                    <a:schemeClr val="tx1"/>
                  </a:solidFill>
                  <a:latin typeface="Helvetica" pitchFamily="2" charset="0"/>
                </a:rPr>
                <a:t>Stable storage for Node B</a:t>
              </a:r>
            </a:p>
          </p:txBody>
        </p:sp>
      </p:grpSp>
      <p:sp>
        <p:nvSpPr>
          <p:cNvPr id="80898" name="AutoShape 30">
            <a:extLst>
              <a:ext uri="{FF2B5EF4-FFF2-40B4-BE49-F238E27FC236}">
                <a16:creationId xmlns:a16="http://schemas.microsoft.com/office/drawing/2014/main" id="{0F50D284-D477-454E-8B17-5675E3DE81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2525" y="2975802"/>
            <a:ext cx="441325" cy="814387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w 21600"/>
              <a:gd name="T9" fmla="*/ 0 h 21600"/>
              <a:gd name="T10" fmla="*/ 0 w 21600"/>
              <a:gd name="T11" fmla="*/ 0 h 21600"/>
              <a:gd name="T12" fmla="*/ 17694720 60000 65536"/>
              <a:gd name="T13" fmla="*/ 11796480 60000 65536"/>
              <a:gd name="T14" fmla="*/ 11796480 60000 65536"/>
              <a:gd name="T15" fmla="*/ 5898240 60000 65536"/>
              <a:gd name="T16" fmla="*/ 0 60000 65536"/>
              <a:gd name="T17" fmla="*/ 0 60000 65536"/>
              <a:gd name="T18" fmla="*/ 0 w 21600"/>
              <a:gd name="T19" fmla="*/ 14400 h 21600"/>
              <a:gd name="T20" fmla="*/ 18538 w 21600"/>
              <a:gd name="T21" fmla="*/ 21600 h 2160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1600" h="21600">
                <a:moveTo>
                  <a:pt x="15429" y="0"/>
                </a:moveTo>
                <a:lnTo>
                  <a:pt x="9257" y="7200"/>
                </a:lnTo>
                <a:lnTo>
                  <a:pt x="12343" y="7200"/>
                </a:lnTo>
                <a:lnTo>
                  <a:pt x="12343" y="14400"/>
                </a:lnTo>
                <a:lnTo>
                  <a:pt x="0" y="14400"/>
                </a:lnTo>
                <a:lnTo>
                  <a:pt x="0" y="21600"/>
                </a:lnTo>
                <a:lnTo>
                  <a:pt x="18514" y="21600"/>
                </a:lnTo>
                <a:lnTo>
                  <a:pt x="18514" y="7200"/>
                </a:lnTo>
                <a:lnTo>
                  <a:pt x="21600" y="7200"/>
                </a:lnTo>
                <a:lnTo>
                  <a:pt x="15429" y="0"/>
                </a:lnTo>
                <a:close/>
              </a:path>
            </a:pathLst>
          </a:custGeom>
          <a:solidFill>
            <a:schemeClr val="tx1"/>
          </a:solidFill>
          <a:ln w="12700" cap="sq">
            <a:solidFill>
              <a:schemeClr val="bg2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899" name="Title 3">
            <a:extLst>
              <a:ext uri="{FF2B5EF4-FFF2-40B4-BE49-F238E27FC236}">
                <a16:creationId xmlns:a16="http://schemas.microsoft.com/office/drawing/2014/main" id="{12CF5864-3C1F-064A-9D1C-AEB528030D2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itchFamily="2" charset="0"/>
                <a:ea typeface="ＭＳ Ｐゴシック" panose="020B0600070205080204" pitchFamily="34" charset="-128"/>
              </a:rPr>
              <a:t>Communication reliability</a:t>
            </a: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71226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2">
            <a:extLst>
              <a:ext uri="{FF2B5EF4-FFF2-40B4-BE49-F238E27FC236}">
                <a16:creationId xmlns:a16="http://schemas.microsoft.com/office/drawing/2014/main" id="{E3160F7B-C083-6D4D-9C67-6D7416B1F0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Some statistics first!</a:t>
            </a:r>
          </a:p>
        </p:txBody>
      </p:sp>
      <p:sp>
        <p:nvSpPr>
          <p:cNvPr id="8194" name="Rectangle 3">
            <a:extLst>
              <a:ext uri="{FF2B5EF4-FFF2-40B4-BE49-F238E27FC236}">
                <a16:creationId xmlns:a16="http://schemas.microsoft.com/office/drawing/2014/main" id="{93BB05D1-209B-BA40-AD88-00BD974E64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17500" y="2039091"/>
            <a:ext cx="8826500" cy="2940050"/>
          </a:xfrm>
        </p:spPr>
        <p:txBody>
          <a:bodyPr/>
          <a:lstStyle/>
          <a:p>
            <a:pPr>
              <a:buFontTx/>
              <a:buNone/>
            </a:pP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# P(A) = probability of an event A is happening in a </a:t>
            </a:r>
            <a:r>
              <a:rPr lang="en-AU" altLang="en-US" sz="2400" b="1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certain period.</a:t>
            </a:r>
          </a:p>
          <a:p>
            <a:pPr>
              <a:buFontTx/>
              <a:buNone/>
            </a:pP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# P(A and B) = probability both A and B happening in that period </a:t>
            </a:r>
          </a:p>
          <a:p>
            <a:pPr>
              <a:buFontTx/>
              <a:buNone/>
            </a:pP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                      = P(A)*P(B) assuming A and B are independent events.</a:t>
            </a:r>
          </a:p>
          <a:p>
            <a:pPr>
              <a:buFontTx/>
              <a:buNone/>
            </a:pPr>
            <a:endParaRPr lang="en-AU" altLang="en-US" sz="24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</p:txBody>
      </p:sp>
      <p:grpSp>
        <p:nvGrpSpPr>
          <p:cNvPr id="8195" name="Group 9">
            <a:extLst>
              <a:ext uri="{FF2B5EF4-FFF2-40B4-BE49-F238E27FC236}">
                <a16:creationId xmlns:a16="http://schemas.microsoft.com/office/drawing/2014/main" id="{C43CCF80-0F90-1D45-ABFB-807F4BC5499F}"/>
              </a:ext>
            </a:extLst>
          </p:cNvPr>
          <p:cNvGrpSpPr>
            <a:grpSpLocks/>
          </p:cNvGrpSpPr>
          <p:nvPr/>
        </p:nvGrpSpPr>
        <p:grpSpPr bwMode="auto">
          <a:xfrm>
            <a:off x="6949016" y="176213"/>
            <a:ext cx="2065338" cy="1951038"/>
            <a:chOff x="6585735" y="3143892"/>
            <a:chExt cx="2065721" cy="1952090"/>
          </a:xfrm>
        </p:grpSpPr>
        <p:sp>
          <p:nvSpPr>
            <p:cNvPr id="8197" name="Oval 1">
              <a:extLst>
                <a:ext uri="{FF2B5EF4-FFF2-40B4-BE49-F238E27FC236}">
                  <a16:creationId xmlns:a16="http://schemas.microsoft.com/office/drawing/2014/main" id="{7C17C373-B6D8-B54F-B1AD-37D7E40BEF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5735" y="3143892"/>
              <a:ext cx="986319" cy="976045"/>
            </a:xfrm>
            <a:prstGeom prst="ellipse">
              <a:avLst/>
            </a:prstGeom>
            <a:solidFill>
              <a:schemeClr val="accent2">
                <a:alpha val="45097"/>
              </a:schemeClr>
            </a:solidFill>
            <a:ln w="9525" algn="ctr">
              <a:solidFill>
                <a:schemeClr val="bg2"/>
              </a:solidFill>
              <a:round/>
              <a:headEnd/>
              <a:tailEnd/>
            </a:ln>
          </p:spPr>
          <p:txBody>
            <a:bodyPr lIns="92075" tIns="46038" rIns="92075" bIns="46038"/>
            <a:lstStyle>
              <a:lvl1pPr marL="342900" indent="-342900"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400"/>
            </a:p>
          </p:txBody>
        </p:sp>
        <p:sp>
          <p:nvSpPr>
            <p:cNvPr id="8198" name="Oval 4">
              <a:extLst>
                <a:ext uri="{FF2B5EF4-FFF2-40B4-BE49-F238E27FC236}">
                  <a16:creationId xmlns:a16="http://schemas.microsoft.com/office/drawing/2014/main" id="{73BC5E1F-65DD-1848-A66E-3A0E9B07F0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1568" y="3143892"/>
              <a:ext cx="986319" cy="976045"/>
            </a:xfrm>
            <a:prstGeom prst="ellipse">
              <a:avLst/>
            </a:prstGeom>
            <a:solidFill>
              <a:schemeClr val="accent1">
                <a:alpha val="65881"/>
              </a:schemeClr>
            </a:solidFill>
            <a:ln w="9525" algn="ctr">
              <a:solidFill>
                <a:schemeClr val="bg2"/>
              </a:solidFill>
              <a:round/>
              <a:headEnd/>
              <a:tailEnd/>
            </a:ln>
          </p:spPr>
          <p:txBody>
            <a:bodyPr lIns="92075" tIns="46038" rIns="92075" bIns="46038"/>
            <a:lstStyle>
              <a:lvl1pPr marL="342900" indent="-342900"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400"/>
            </a:p>
          </p:txBody>
        </p:sp>
        <p:sp>
          <p:nvSpPr>
            <p:cNvPr id="8199" name="Oval 5">
              <a:extLst>
                <a:ext uri="{FF2B5EF4-FFF2-40B4-BE49-F238E27FC236}">
                  <a16:creationId xmlns:a16="http://schemas.microsoft.com/office/drawing/2014/main" id="{C6F2EC8D-E6B8-8F4B-A2DA-D9651EE9C6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5735" y="4119937"/>
              <a:ext cx="986319" cy="976045"/>
            </a:xfrm>
            <a:prstGeom prst="ellipse">
              <a:avLst/>
            </a:prstGeom>
            <a:solidFill>
              <a:schemeClr val="accent2">
                <a:alpha val="45097"/>
              </a:schemeClr>
            </a:solidFill>
            <a:ln w="9525" algn="ctr">
              <a:solidFill>
                <a:schemeClr val="bg2"/>
              </a:solidFill>
              <a:round/>
              <a:headEnd/>
              <a:tailEnd/>
            </a:ln>
          </p:spPr>
          <p:txBody>
            <a:bodyPr lIns="92075" tIns="46038" rIns="92075" bIns="46038"/>
            <a:lstStyle>
              <a:lvl1pPr marL="342900" indent="-342900"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400"/>
            </a:p>
          </p:txBody>
        </p:sp>
        <p:sp>
          <p:nvSpPr>
            <p:cNvPr id="8200" name="Oval 6">
              <a:extLst>
                <a:ext uri="{FF2B5EF4-FFF2-40B4-BE49-F238E27FC236}">
                  <a16:creationId xmlns:a16="http://schemas.microsoft.com/office/drawing/2014/main" id="{520222A1-A68B-8A48-BBD2-E4F81D3901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65137" y="4119936"/>
              <a:ext cx="986319" cy="976045"/>
            </a:xfrm>
            <a:prstGeom prst="ellipse">
              <a:avLst/>
            </a:prstGeom>
            <a:solidFill>
              <a:schemeClr val="accent1">
                <a:alpha val="65881"/>
              </a:schemeClr>
            </a:solidFill>
            <a:ln w="9525" algn="ctr">
              <a:solidFill>
                <a:schemeClr val="bg2"/>
              </a:solidFill>
              <a:round/>
              <a:headEnd/>
              <a:tailEnd/>
            </a:ln>
          </p:spPr>
          <p:txBody>
            <a:bodyPr lIns="92075" tIns="46038" rIns="92075" bIns="46038"/>
            <a:lstStyle>
              <a:lvl1pPr marL="342900" indent="-342900"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US" altLang="en-US" sz="2400"/>
            </a:p>
          </p:txBody>
        </p:sp>
        <p:grpSp>
          <p:nvGrpSpPr>
            <p:cNvPr id="8201" name="Group 3">
              <a:extLst>
                <a:ext uri="{FF2B5EF4-FFF2-40B4-BE49-F238E27FC236}">
                  <a16:creationId xmlns:a16="http://schemas.microsoft.com/office/drawing/2014/main" id="{35AD6F1F-F3F9-F246-AC71-4B20B4B7AA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167373" y="4234187"/>
              <a:ext cx="404681" cy="747544"/>
              <a:chOff x="7582328" y="5668123"/>
              <a:chExt cx="589616" cy="747544"/>
            </a:xfrm>
          </p:grpSpPr>
          <p:sp>
            <p:nvSpPr>
              <p:cNvPr id="3" name="Arc 2">
                <a:extLst>
                  <a:ext uri="{FF2B5EF4-FFF2-40B4-BE49-F238E27FC236}">
                    <a16:creationId xmlns:a16="http://schemas.microsoft.com/office/drawing/2014/main" id="{A7CDB800-66D1-A141-8DE4-B9F955709B23}"/>
                  </a:ext>
                </a:extLst>
              </p:cNvPr>
              <p:cNvSpPr/>
              <p:nvPr/>
            </p:nvSpPr>
            <p:spPr bwMode="auto">
              <a:xfrm>
                <a:off x="7581592" y="5667441"/>
                <a:ext cx="578350" cy="748116"/>
              </a:xfrm>
              <a:prstGeom prst="arc">
                <a:avLst>
                  <a:gd name="adj1" fmla="val 16210252"/>
                  <a:gd name="adj2" fmla="val 5292750"/>
                </a:avLst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92075" tIns="46038" rIns="92075" bIns="46038"/>
              <a:lstStyle/>
              <a:p>
                <a:pPr marL="342900" indent="-342900">
                  <a:spcBef>
                    <a:spcPct val="20000"/>
                  </a:spcBef>
                  <a:buFontTx/>
                  <a:buChar char="•"/>
                  <a:defRPr/>
                </a:pPr>
                <a:endParaRPr lang="en-US"/>
              </a:p>
            </p:txBody>
          </p:sp>
          <p:sp>
            <p:nvSpPr>
              <p:cNvPr id="9" name="Arc 8">
                <a:extLst>
                  <a:ext uri="{FF2B5EF4-FFF2-40B4-BE49-F238E27FC236}">
                    <a16:creationId xmlns:a16="http://schemas.microsoft.com/office/drawing/2014/main" id="{F9504DBC-5A48-0241-9EBD-5B4E1FA429F9}"/>
                  </a:ext>
                </a:extLst>
              </p:cNvPr>
              <p:cNvSpPr/>
              <p:nvPr/>
            </p:nvSpPr>
            <p:spPr bwMode="auto">
              <a:xfrm rot="10800000">
                <a:off x="7593160" y="5667441"/>
                <a:ext cx="578350" cy="748116"/>
              </a:xfrm>
              <a:prstGeom prst="arc">
                <a:avLst>
                  <a:gd name="adj1" fmla="val 16110879"/>
                  <a:gd name="adj2" fmla="val 5292750"/>
                </a:avLst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92075" tIns="46038" rIns="92075" bIns="46038"/>
              <a:lstStyle/>
              <a:p>
                <a:pPr marL="342900" indent="-342900">
                  <a:spcBef>
                    <a:spcPct val="20000"/>
                  </a:spcBef>
                  <a:buFontTx/>
                  <a:buChar char="•"/>
                  <a:defRPr/>
                </a:pPr>
                <a:endParaRPr lang="en-US"/>
              </a:p>
            </p:txBody>
          </p:sp>
        </p:grpSp>
        <p:grpSp>
          <p:nvGrpSpPr>
            <p:cNvPr id="8202" name="Group 7">
              <a:extLst>
                <a:ext uri="{FF2B5EF4-FFF2-40B4-BE49-F238E27FC236}">
                  <a16:creationId xmlns:a16="http://schemas.microsoft.com/office/drawing/2014/main" id="{B6512390-C506-D24B-8D2D-547BBF73A1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654862" y="4234187"/>
              <a:ext cx="404681" cy="747544"/>
              <a:chOff x="7654862" y="4234187"/>
              <a:chExt cx="404681" cy="747544"/>
            </a:xfrm>
          </p:grpSpPr>
          <p:sp>
            <p:nvSpPr>
              <p:cNvPr id="12" name="Arc 11">
                <a:extLst>
                  <a:ext uri="{FF2B5EF4-FFF2-40B4-BE49-F238E27FC236}">
                    <a16:creationId xmlns:a16="http://schemas.microsoft.com/office/drawing/2014/main" id="{A56ED2E0-4B82-4041-87AC-9368439042CE}"/>
                  </a:ext>
                </a:extLst>
              </p:cNvPr>
              <p:cNvSpPr/>
              <p:nvPr/>
            </p:nvSpPr>
            <p:spPr bwMode="auto">
              <a:xfrm>
                <a:off x="7654321" y="4233505"/>
                <a:ext cx="396949" cy="748116"/>
              </a:xfrm>
              <a:prstGeom prst="arc">
                <a:avLst>
                  <a:gd name="adj1" fmla="val 16210252"/>
                  <a:gd name="adj2" fmla="val 5292750"/>
                </a:avLst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92075" tIns="46038" rIns="92075" bIns="46038"/>
              <a:lstStyle/>
              <a:p>
                <a:pPr marL="342900" indent="-342900">
                  <a:spcBef>
                    <a:spcPct val="20000"/>
                  </a:spcBef>
                  <a:buFontTx/>
                  <a:buChar char="•"/>
                  <a:defRPr/>
                </a:pPr>
                <a:endParaRPr lang="en-US"/>
              </a:p>
            </p:txBody>
          </p:sp>
          <p:sp>
            <p:nvSpPr>
              <p:cNvPr id="13" name="Arc 12">
                <a:extLst>
                  <a:ext uri="{FF2B5EF4-FFF2-40B4-BE49-F238E27FC236}">
                    <a16:creationId xmlns:a16="http://schemas.microsoft.com/office/drawing/2014/main" id="{8420BEB0-D8B2-2F41-BEE4-D3E53AD363E8}"/>
                  </a:ext>
                </a:extLst>
              </p:cNvPr>
              <p:cNvSpPr/>
              <p:nvPr/>
            </p:nvSpPr>
            <p:spPr bwMode="auto">
              <a:xfrm rot="10800000">
                <a:off x="7662259" y="4233505"/>
                <a:ext cx="396949" cy="748116"/>
              </a:xfrm>
              <a:prstGeom prst="arc">
                <a:avLst>
                  <a:gd name="adj1" fmla="val 16110879"/>
                  <a:gd name="adj2" fmla="val 5292750"/>
                </a:avLst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lIns="92075" tIns="46038" rIns="92075" bIns="46038"/>
              <a:lstStyle/>
              <a:p>
                <a:pPr marL="342900" indent="-342900">
                  <a:spcBef>
                    <a:spcPct val="20000"/>
                  </a:spcBef>
                  <a:buFontTx/>
                  <a:buChar char="•"/>
                  <a:defRPr/>
                </a:pPr>
                <a:endParaRPr lang="en-US"/>
              </a:p>
            </p:txBody>
          </p: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196" name="TextBox 13">
                <a:extLst>
                  <a:ext uri="{FF2B5EF4-FFF2-40B4-BE49-F238E27FC236}">
                    <a16:creationId xmlns:a16="http://schemas.microsoft.com/office/drawing/2014/main" id="{F2871ACB-94A7-6E4C-AC39-EDB0F6C6BC8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7500" y="3409377"/>
                <a:ext cx="8826500" cy="19048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>
                  <a:lnSpc>
                    <a:spcPts val="3625"/>
                  </a:lnSpc>
                  <a:spcBef>
                    <a:spcPct val="0"/>
                  </a:spcBef>
                  <a:buFontTx/>
                  <a:buNone/>
                </a:pPr>
                <a:r>
                  <a:rPr lang="en-AU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# P(A or B) =</a:t>
                </a:r>
                <a:r>
                  <a:rPr lang="en-US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AU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P(A) + P(B) - P(A</a:t>
                </a:r>
                <a:r>
                  <a:rPr lang="en-US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and </a:t>
                </a:r>
                <a:r>
                  <a:rPr lang="en-AU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B)</a:t>
                </a:r>
              </a:p>
              <a:p>
                <a:pPr>
                  <a:lnSpc>
                    <a:spcPts val="3625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	      = </a:t>
                </a:r>
                <a:r>
                  <a:rPr lang="en-AU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P(A) + P(B) - P(A</a:t>
                </a:r>
                <a:r>
                  <a:rPr lang="en-US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)*P(</a:t>
                </a:r>
                <a:r>
                  <a:rPr lang="en-AU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B) [</a:t>
                </a:r>
                <a:r>
                  <a:rPr lang="en-US" altLang="en-US" sz="22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Assuming </a:t>
                </a:r>
                <a:r>
                  <a:rPr lang="en-AU" altLang="en-US" sz="22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A and B are </a:t>
                </a:r>
                <a:r>
                  <a:rPr lang="en-AU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independent]</a:t>
                </a:r>
              </a:p>
              <a:p>
                <a:pPr>
                  <a:lnSpc>
                    <a:spcPts val="3625"/>
                  </a:lnSpc>
                  <a:spcBef>
                    <a:spcPct val="0"/>
                  </a:spcBef>
                  <a:buFontTx/>
                  <a:buNone/>
                </a:pPr>
                <a:r>
                  <a:rPr lang="en-AU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	      </a:t>
                </a:r>
                <a14:m>
                  <m:oMath xmlns:m="http://schemas.openxmlformats.org/officeDocument/2006/math">
                    <m:r>
                      <a:rPr lang="en-AU" alt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≈</m:t>
                    </m:r>
                  </m:oMath>
                </a14:m>
                <a:r>
                  <a:rPr lang="en-AU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P(A) + P(B)  [if P(A) and P(B) are very small]</a:t>
                </a:r>
              </a:p>
              <a:p>
                <a:pPr>
                  <a:lnSpc>
                    <a:spcPts val="3625"/>
                  </a:lnSpc>
                  <a:spcBef>
                    <a:spcPct val="0"/>
                  </a:spcBef>
                  <a:buFontTx/>
                  <a:buNone/>
                </a:pPr>
                <a:r>
                  <a:rPr lang="en-AU" altLang="en-US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# Mean time to event A is, MT(A) = 1/P(A)</a:t>
                </a:r>
              </a:p>
            </p:txBody>
          </p:sp>
        </mc:Choice>
        <mc:Fallback xmlns="">
          <p:sp>
            <p:nvSpPr>
              <p:cNvPr id="8196" name="TextBox 13">
                <a:extLst>
                  <a:ext uri="{FF2B5EF4-FFF2-40B4-BE49-F238E27FC236}">
                    <a16:creationId xmlns:a16="http://schemas.microsoft.com/office/drawing/2014/main" id="{F2871ACB-94A7-6E4C-AC39-EDB0F6C6BC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317500" y="3409377"/>
                <a:ext cx="8826500" cy="1904817"/>
              </a:xfrm>
              <a:prstGeom prst="rect">
                <a:avLst/>
              </a:prstGeom>
              <a:blipFill>
                <a:blip r:embed="rId3"/>
                <a:stretch>
                  <a:fillRect l="-1006" r="-862" b="-596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70B8D83A-FECE-5946-A867-BD9D1EFF71DD}"/>
              </a:ext>
            </a:extLst>
          </p:cNvPr>
          <p:cNvSpPr txBox="1"/>
          <p:nvPr/>
        </p:nvSpPr>
        <p:spPr>
          <a:xfrm>
            <a:off x="7209293" y="47930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CFF63B-4AE9-AB4D-88C2-B57DFB417246}"/>
              </a:ext>
            </a:extLst>
          </p:cNvPr>
          <p:cNvSpPr txBox="1"/>
          <p:nvPr/>
        </p:nvSpPr>
        <p:spPr>
          <a:xfrm>
            <a:off x="7945291" y="50113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971A4B-4F78-7644-9674-417E8936E5E1}"/>
              </a:ext>
            </a:extLst>
          </p:cNvPr>
          <p:cNvSpPr/>
          <p:nvPr/>
        </p:nvSpPr>
        <p:spPr>
          <a:xfrm>
            <a:off x="317500" y="5314194"/>
            <a:ext cx="8696854" cy="959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538"/>
              </a:lnSpc>
              <a:spcBef>
                <a:spcPts val="600"/>
              </a:spcBef>
              <a:buFontTx/>
              <a:buNone/>
            </a:pP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# If events A, B, </a:t>
            </a:r>
            <a:r>
              <a:rPr lang="en-US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 </a:t>
            </a: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have mean time MT(A), MT(B), then the mean time to the first </a:t>
            </a:r>
            <a:r>
              <a:rPr lang="en-US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event</a:t>
            </a: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, MT(A or B) = 1/P(A or B) </a:t>
            </a:r>
            <a:endParaRPr lang="en-US" sz="24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DD6D455-8914-8441-AAC4-E98E9DAA873C}"/>
              </a:ext>
            </a:extLst>
          </p:cNvPr>
          <p:cNvSpPr/>
          <p:nvPr/>
        </p:nvSpPr>
        <p:spPr>
          <a:xfrm>
            <a:off x="129646" y="4918235"/>
            <a:ext cx="8884708" cy="135500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10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43656-4C73-6544-9B9D-164F68477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1ABA7-17C4-3147-8C52-444057516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1" y="1532415"/>
            <a:ext cx="8727118" cy="4376944"/>
          </a:xfrm>
        </p:spPr>
        <p:txBody>
          <a:bodyPr/>
          <a:lstStyle/>
          <a:p>
            <a:r>
              <a:rPr lang="en-US" sz="2400" dirty="0"/>
              <a:t>If there are n events, each with the same probability p, then </a:t>
            </a:r>
          </a:p>
          <a:p>
            <a:pPr marL="457200" indent="-457200">
              <a:buAutoNum type="arabicPeriod"/>
            </a:pPr>
            <a:r>
              <a:rPr lang="en-US" sz="2400" dirty="0"/>
              <a:t>Probability that one of the events occur = p + p + …. (n times)</a:t>
            </a:r>
          </a:p>
          <a:p>
            <a:r>
              <a:rPr lang="en-US" sz="2400" dirty="0"/>
              <a:t>					         = n*p [assuming p is small]</a:t>
            </a:r>
          </a:p>
          <a:p>
            <a:r>
              <a:rPr lang="en-US" sz="2400" dirty="0"/>
              <a:t>2.  Mean time to one of the events (i.e., mean time to the first event)</a:t>
            </a:r>
          </a:p>
          <a:p>
            <a:r>
              <a:rPr lang="en-US" sz="2400" dirty="0"/>
              <a:t>			             = 1/(n*p)</a:t>
            </a:r>
          </a:p>
          <a:p>
            <a:r>
              <a:rPr lang="en-US" sz="2400" dirty="0"/>
              <a:t>				= (1/p) * (1/n)</a:t>
            </a:r>
          </a:p>
          <a:p>
            <a:r>
              <a:rPr lang="en-US" sz="2400" dirty="0"/>
              <a:t>				= m * (1/n) = m/n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52183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3">
            <a:extLst>
              <a:ext uri="{FF2B5EF4-FFF2-40B4-BE49-F238E27FC236}">
                <a16:creationId xmlns:a16="http://schemas.microsoft.com/office/drawing/2014/main" id="{E8B12A69-C620-004D-86F5-6D4C7687E9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87363" y="685800"/>
            <a:ext cx="8521170" cy="5875338"/>
          </a:xfrm>
        </p:spPr>
        <p:txBody>
          <a:bodyPr/>
          <a:lstStyle/>
          <a:p>
            <a:pPr>
              <a:lnSpc>
                <a:spcPts val="3538"/>
              </a:lnSpc>
              <a:spcBef>
                <a:spcPts val="600"/>
              </a:spcBef>
              <a:buFontTx/>
              <a:buNone/>
            </a:pPr>
            <a:endParaRPr lang="en-AU" altLang="en-US" sz="24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3538"/>
              </a:lnSpc>
              <a:spcBef>
                <a:spcPts val="600"/>
              </a:spcBef>
              <a:buFontTx/>
              <a:buNone/>
            </a:pPr>
            <a:endParaRPr lang="en-AU" altLang="en-US" sz="24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3538"/>
              </a:lnSpc>
              <a:spcBef>
                <a:spcPts val="600"/>
              </a:spcBef>
              <a:buFontTx/>
              <a:buNone/>
            </a:pPr>
            <a:endParaRPr lang="en-AU" altLang="en-US" sz="24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3538"/>
              </a:lnSpc>
              <a:spcBef>
                <a:spcPts val="600"/>
              </a:spcBef>
              <a:buFontTx/>
              <a:buNone/>
            </a:pPr>
            <a:endParaRPr lang="en-AU" altLang="en-US" sz="24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3538"/>
              </a:lnSpc>
              <a:spcBef>
                <a:spcPts val="600"/>
              </a:spcBef>
              <a:buFontTx/>
              <a:buNone/>
            </a:pPr>
            <a:endParaRPr lang="en-AU" altLang="en-US" sz="24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3538"/>
              </a:lnSpc>
              <a:spcBef>
                <a:spcPts val="600"/>
              </a:spcBef>
              <a:buFontTx/>
              <a:buNone/>
            </a:pPr>
            <a:endParaRPr lang="en-AU" altLang="en-US" sz="24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3538"/>
              </a:lnSpc>
              <a:spcBef>
                <a:spcPts val="600"/>
              </a:spcBef>
              <a:buFontTx/>
              <a:buNone/>
            </a:pP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Module availability : measures the ratio of service accomplishment to elapsed time</a:t>
            </a:r>
          </a:p>
          <a:p>
            <a:pPr>
              <a:lnSpc>
                <a:spcPts val="4138"/>
              </a:lnSpc>
              <a:spcBef>
                <a:spcPts val="600"/>
              </a:spcBef>
              <a:buFontTx/>
              <a:buNone/>
            </a:pPr>
            <a:endParaRPr lang="en-AU" altLang="en-US" sz="24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4138"/>
              </a:lnSpc>
              <a:spcBef>
                <a:spcPts val="600"/>
              </a:spcBef>
              <a:buFontTx/>
              <a:buNone/>
            </a:pP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			</a:t>
            </a:r>
          </a:p>
          <a:p>
            <a:pPr>
              <a:lnSpc>
                <a:spcPts val="3538"/>
              </a:lnSpc>
              <a:spcBef>
                <a:spcPts val="600"/>
              </a:spcBef>
              <a:buFontTx/>
              <a:buNone/>
            </a:pPr>
            <a:endParaRPr lang="en-US" altLang="en-US" sz="24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4138"/>
              </a:lnSpc>
              <a:spcBef>
                <a:spcPts val="600"/>
              </a:spcBef>
              <a:buFontTx/>
              <a:buNone/>
            </a:pPr>
            <a:endParaRPr lang="en-AU" altLang="en-US" sz="2400" dirty="0">
              <a:latin typeface="Calibri" panose="020F0502020204030204" pitchFamily="34" charset="0"/>
              <a:ea typeface="ＭＳ Ｐゴシック" panose="020B0600070205080204" pitchFamily="34" charset="-128"/>
              <a:cs typeface="Calibri" panose="020F0502020204030204" pitchFamily="34" charset="0"/>
            </a:endParaRPr>
          </a:p>
          <a:p>
            <a:pPr>
              <a:lnSpc>
                <a:spcPts val="4138"/>
              </a:lnSpc>
              <a:spcBef>
                <a:spcPts val="600"/>
              </a:spcBef>
              <a:buFontTx/>
              <a:buNone/>
            </a:pPr>
            <a:r>
              <a:rPr lang="en-AU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Calibri" panose="020F0502020204030204" pitchFamily="34" charset="0"/>
              </a:rPr>
              <a:t>			</a:t>
            </a:r>
          </a:p>
        </p:txBody>
      </p:sp>
      <p:graphicFrame>
        <p:nvGraphicFramePr>
          <p:cNvPr id="12291" name="Object 4">
            <a:extLst>
              <a:ext uri="{FF2B5EF4-FFF2-40B4-BE49-F238E27FC236}">
                <a16:creationId xmlns:a16="http://schemas.microsoft.com/office/drawing/2014/main" id="{303DA935-44AC-5641-B687-40AB474ED7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865284"/>
              </p:ext>
            </p:extLst>
          </p:nvPr>
        </p:nvGraphicFramePr>
        <p:xfrm>
          <a:off x="1889125" y="4963055"/>
          <a:ext cx="4643438" cy="110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2768600" imgH="660400" progId="Equation.3">
                  <p:embed/>
                </p:oleObj>
              </mc:Choice>
              <mc:Fallback>
                <p:oleObj name="Equation" r:id="rId3" imgW="2768600" imgH="660400" progId="Equation.3">
                  <p:embed/>
                  <p:pic>
                    <p:nvPicPr>
                      <p:cNvPr id="12291" name="Object 4">
                        <a:extLst>
                          <a:ext uri="{FF2B5EF4-FFF2-40B4-BE49-F238E27FC236}">
                            <a16:creationId xmlns:a16="http://schemas.microsoft.com/office/drawing/2014/main" id="{303DA935-44AC-5641-B687-40AB474ED76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89125" y="4963055"/>
                        <a:ext cx="4643438" cy="1108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292" name="Picture 3">
            <a:extLst>
              <a:ext uri="{FF2B5EF4-FFF2-40B4-BE49-F238E27FC236}">
                <a16:creationId xmlns:a16="http://schemas.microsoft.com/office/drawing/2014/main" id="{9F75B1BC-DBF3-AA40-9D9A-673BA71F1E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63" y="1114428"/>
            <a:ext cx="7570787" cy="2652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293" name="Straight Arrow Connector 5">
            <a:extLst>
              <a:ext uri="{FF2B5EF4-FFF2-40B4-BE49-F238E27FC236}">
                <a16:creationId xmlns:a16="http://schemas.microsoft.com/office/drawing/2014/main" id="{9A2E17E2-F45F-3F4A-B55E-9C70C7DD1993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640388" y="2359028"/>
            <a:ext cx="647700" cy="0"/>
          </a:xfrm>
          <a:prstGeom prst="straightConnector1">
            <a:avLst/>
          </a:prstGeom>
          <a:noFill/>
          <a:ln w="9525" algn="ctr">
            <a:solidFill>
              <a:schemeClr val="bg2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294" name="Straight Arrow Connector 7">
            <a:extLst>
              <a:ext uri="{FF2B5EF4-FFF2-40B4-BE49-F238E27FC236}">
                <a16:creationId xmlns:a16="http://schemas.microsoft.com/office/drawing/2014/main" id="{DEFFA1FC-6DA4-D44F-8F32-49CD472FB15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547938" y="2439991"/>
            <a:ext cx="627062" cy="0"/>
          </a:xfrm>
          <a:prstGeom prst="straightConnector1">
            <a:avLst/>
          </a:prstGeom>
          <a:noFill/>
          <a:ln w="9525" algn="ctr">
            <a:solidFill>
              <a:schemeClr val="bg2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5" name="TextBox 8">
            <a:extLst>
              <a:ext uri="{FF2B5EF4-FFF2-40B4-BE49-F238E27FC236}">
                <a16:creationId xmlns:a16="http://schemas.microsoft.com/office/drawing/2014/main" id="{9B0452B2-00B3-0F4F-90C9-C5E2BEA863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32563" y="3325816"/>
            <a:ext cx="22415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/>
              <a:t>Repair time</a:t>
            </a:r>
          </a:p>
        </p:txBody>
      </p:sp>
      <p:cxnSp>
        <p:nvCxnSpPr>
          <p:cNvPr id="12296" name="Straight Arrow Connector 10">
            <a:extLst>
              <a:ext uri="{FF2B5EF4-FFF2-40B4-BE49-F238E27FC236}">
                <a16:creationId xmlns:a16="http://schemas.microsoft.com/office/drawing/2014/main" id="{BA41D99F-C45F-A743-B6C0-79AD10C0F488}"/>
              </a:ext>
            </a:extLst>
          </p:cNvPr>
          <p:cNvCxnSpPr>
            <a:cxnSpLocks noChangeShapeType="1"/>
            <a:stCxn id="12295" idx="1"/>
          </p:cNvCxnSpPr>
          <p:nvPr/>
        </p:nvCxnSpPr>
        <p:spPr bwMode="auto">
          <a:xfrm flipH="1" flipV="1">
            <a:off x="2887663" y="2439991"/>
            <a:ext cx="3644900" cy="1116012"/>
          </a:xfrm>
          <a:prstGeom prst="straightConnector1">
            <a:avLst/>
          </a:prstGeom>
          <a:noFill/>
          <a:ln w="9525" algn="ctr">
            <a:solidFill>
              <a:schemeClr val="bg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297" name="Straight Arrow Connector 12">
            <a:extLst>
              <a:ext uri="{FF2B5EF4-FFF2-40B4-BE49-F238E27FC236}">
                <a16:creationId xmlns:a16="http://schemas.microsoft.com/office/drawing/2014/main" id="{74B2619D-662E-7F49-BEBF-D7A9A01C219E}"/>
              </a:ext>
            </a:extLst>
          </p:cNvPr>
          <p:cNvCxnSpPr>
            <a:cxnSpLocks noChangeShapeType="1"/>
            <a:stCxn id="12295" idx="1"/>
          </p:cNvCxnSpPr>
          <p:nvPr/>
        </p:nvCxnSpPr>
        <p:spPr bwMode="auto">
          <a:xfrm flipH="1" flipV="1">
            <a:off x="5969000" y="2359028"/>
            <a:ext cx="563563" cy="1196975"/>
          </a:xfrm>
          <a:prstGeom prst="straightConnector1">
            <a:avLst/>
          </a:prstGeom>
          <a:noFill/>
          <a:ln w="9525" algn="ctr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C12B1F3A-6690-A44E-AC79-1F0398491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system’s lifecycle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4F7B70-445C-B343-AAE7-F90D093A3FFA}"/>
              </a:ext>
            </a:extLst>
          </p:cNvPr>
          <p:cNvSpPr txBox="1"/>
          <p:nvPr/>
        </p:nvSpPr>
        <p:spPr>
          <a:xfrm>
            <a:off x="6212594" y="4377323"/>
            <a:ext cx="266488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altLang="en-US" dirty="0">
                <a:ea typeface="ＭＳ Ｐゴシック" panose="020B0600070205080204" pitchFamily="34" charset="-128"/>
              </a:rPr>
              <a:t>the </a:t>
            </a:r>
            <a:r>
              <a:rPr lang="en-AU" altLang="en-US" b="1" dirty="0">
                <a:ea typeface="ＭＳ Ｐゴシック" panose="020B0600070205080204" pitchFamily="34" charset="-128"/>
              </a:rPr>
              <a:t>time</a:t>
            </a:r>
            <a:r>
              <a:rPr lang="en-AU" altLang="en-US" dirty="0">
                <a:ea typeface="ＭＳ Ｐゴシック" panose="020B0600070205080204" pitchFamily="34" charset="-128"/>
              </a:rPr>
              <a:t> elapsing before a failure is experienced</a:t>
            </a:r>
            <a:endParaRPr lang="en-US" dirty="0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F896E534-4FB7-A045-A4FC-2BBDB5AFBA77}"/>
              </a:ext>
            </a:extLst>
          </p:cNvPr>
          <p:cNvSpPr/>
          <p:nvPr/>
        </p:nvSpPr>
        <p:spPr>
          <a:xfrm rot="16200000">
            <a:off x="4210355" y="3826631"/>
            <a:ext cx="138918" cy="227770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763269A-9875-4D46-B946-923D6B2C9ECF}"/>
              </a:ext>
            </a:extLst>
          </p:cNvPr>
          <p:cNvCxnSpPr>
            <a:stCxn id="4" idx="1"/>
          </p:cNvCxnSpPr>
          <p:nvPr/>
        </p:nvCxnSpPr>
        <p:spPr>
          <a:xfrm flipH="1">
            <a:off x="4278489" y="4700489"/>
            <a:ext cx="1934105" cy="176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361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BE463-3EBA-1442-B4DA-D8D6FDCE2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Fault tolerance by RAID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DBB5EE0-7C87-484D-BF53-498D5ED800F9}"/>
              </a:ext>
            </a:extLst>
          </p:cNvPr>
          <p:cNvSpPr/>
          <p:nvPr/>
        </p:nvSpPr>
        <p:spPr>
          <a:xfrm>
            <a:off x="434049" y="2299404"/>
            <a:ext cx="85479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2400" dirty="0">
                <a:solidFill>
                  <a:srgbClr val="000000"/>
                </a:solidFill>
                <a:latin typeface="Helvetica" pitchFamily="2" charset="0"/>
              </a:rPr>
              <a:t>Redundant Array of Independent Disks – different ways to combine multiple disks as a unit for fault tolerance or performance improvement, or both of a database system</a:t>
            </a:r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CDAAFA9-1491-8146-B8E7-36F0B03221E7}"/>
              </a:ext>
            </a:extLst>
          </p:cNvPr>
          <p:cNvSpPr/>
          <p:nvPr/>
        </p:nvSpPr>
        <p:spPr>
          <a:xfrm>
            <a:off x="316089" y="2323838"/>
            <a:ext cx="8511822" cy="1200328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190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450" name="Group 3">
            <a:extLst>
              <a:ext uri="{FF2B5EF4-FFF2-40B4-BE49-F238E27FC236}">
                <a16:creationId xmlns:a16="http://schemas.microsoft.com/office/drawing/2014/main" id="{8253703E-D851-B548-AA7A-90F03B86CBA7}"/>
              </a:ext>
            </a:extLst>
          </p:cNvPr>
          <p:cNvGrpSpPr>
            <a:grpSpLocks/>
          </p:cNvGrpSpPr>
          <p:nvPr/>
        </p:nvGrpSpPr>
        <p:grpSpPr bwMode="auto">
          <a:xfrm>
            <a:off x="1157678" y="1543173"/>
            <a:ext cx="1008063" cy="2808287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4466" name="AutoShape 4">
              <a:extLst>
                <a:ext uri="{FF2B5EF4-FFF2-40B4-BE49-F238E27FC236}">
                  <a16:creationId xmlns:a16="http://schemas.microsoft.com/office/drawing/2014/main" id="{8A811412-8F9B-6640-A901-286235ED06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04467" name="Group 5">
              <a:extLst>
                <a:ext uri="{FF2B5EF4-FFF2-40B4-BE49-F238E27FC236}">
                  <a16:creationId xmlns:a16="http://schemas.microsoft.com/office/drawing/2014/main" id="{DA1C5C3D-116F-9D4F-8137-75D22B214B0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04472" name="Oval 6">
                <a:extLst>
                  <a:ext uri="{FF2B5EF4-FFF2-40B4-BE49-F238E27FC236}">
                    <a16:creationId xmlns:a16="http://schemas.microsoft.com/office/drawing/2014/main" id="{6A433EB3-F9DE-0148-B32E-C620BE735F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4473" name="Oval 7">
                <a:extLst>
                  <a:ext uri="{FF2B5EF4-FFF2-40B4-BE49-F238E27FC236}">
                    <a16:creationId xmlns:a16="http://schemas.microsoft.com/office/drawing/2014/main" id="{600695FC-D1CD-0846-9BE9-8FFBF44E6F4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4474" name="Oval 8">
                <a:extLst>
                  <a:ext uri="{FF2B5EF4-FFF2-40B4-BE49-F238E27FC236}">
                    <a16:creationId xmlns:a16="http://schemas.microsoft.com/office/drawing/2014/main" id="{94CBC92B-12C0-584A-8561-36009D0790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4475" name="Oval 9">
                <a:extLst>
                  <a:ext uri="{FF2B5EF4-FFF2-40B4-BE49-F238E27FC236}">
                    <a16:creationId xmlns:a16="http://schemas.microsoft.com/office/drawing/2014/main" id="{374197F2-6B5C-0247-8A11-9BB8215F82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04468" name="Text Box 10">
              <a:extLst>
                <a:ext uri="{FF2B5EF4-FFF2-40B4-BE49-F238E27FC236}">
                  <a16:creationId xmlns:a16="http://schemas.microsoft.com/office/drawing/2014/main" id="{69027780-BB5D-E84A-AE15-9A691F0F89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 dirty="0">
                  <a:solidFill>
                    <a:schemeClr val="tx1"/>
                  </a:solidFill>
                  <a:latin typeface="Helvetica" pitchFamily="2" charset="0"/>
                </a:rPr>
                <a:t>A0</a:t>
              </a:r>
            </a:p>
          </p:txBody>
        </p:sp>
        <p:sp>
          <p:nvSpPr>
            <p:cNvPr id="104469" name="Text Box 11">
              <a:extLst>
                <a:ext uri="{FF2B5EF4-FFF2-40B4-BE49-F238E27FC236}">
                  <a16:creationId xmlns:a16="http://schemas.microsoft.com/office/drawing/2014/main" id="{405F3DF8-031F-414B-B84C-3D459B29E6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A2</a:t>
              </a:r>
            </a:p>
          </p:txBody>
        </p:sp>
        <p:sp>
          <p:nvSpPr>
            <p:cNvPr id="104470" name="Text Box 12">
              <a:extLst>
                <a:ext uri="{FF2B5EF4-FFF2-40B4-BE49-F238E27FC236}">
                  <a16:creationId xmlns:a16="http://schemas.microsoft.com/office/drawing/2014/main" id="{E1635582-F09C-A94A-B3E2-FD513A3D86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A4</a:t>
              </a:r>
            </a:p>
          </p:txBody>
        </p:sp>
        <p:sp>
          <p:nvSpPr>
            <p:cNvPr id="104471" name="Text Box 13">
              <a:extLst>
                <a:ext uri="{FF2B5EF4-FFF2-40B4-BE49-F238E27FC236}">
                  <a16:creationId xmlns:a16="http://schemas.microsoft.com/office/drawing/2014/main" id="{0746287A-419E-634D-AB26-ED706A3A88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A6</a:t>
              </a:r>
            </a:p>
          </p:txBody>
        </p:sp>
      </p:grpSp>
      <p:grpSp>
        <p:nvGrpSpPr>
          <p:cNvPr id="104451" name="Group 15">
            <a:extLst>
              <a:ext uri="{FF2B5EF4-FFF2-40B4-BE49-F238E27FC236}">
                <a16:creationId xmlns:a16="http://schemas.microsoft.com/office/drawing/2014/main" id="{C96AFDBA-C46B-6F4C-8A49-9EC3C5D30F4A}"/>
              </a:ext>
            </a:extLst>
          </p:cNvPr>
          <p:cNvGrpSpPr>
            <a:grpSpLocks/>
          </p:cNvGrpSpPr>
          <p:nvPr/>
        </p:nvGrpSpPr>
        <p:grpSpPr bwMode="auto">
          <a:xfrm>
            <a:off x="3030928" y="1614610"/>
            <a:ext cx="1008063" cy="2808288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4456" name="AutoShape 16">
              <a:extLst>
                <a:ext uri="{FF2B5EF4-FFF2-40B4-BE49-F238E27FC236}">
                  <a16:creationId xmlns:a16="http://schemas.microsoft.com/office/drawing/2014/main" id="{481707E4-940C-4447-8688-F1C9DB64A2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04457" name="Group 17">
              <a:extLst>
                <a:ext uri="{FF2B5EF4-FFF2-40B4-BE49-F238E27FC236}">
                  <a16:creationId xmlns:a16="http://schemas.microsoft.com/office/drawing/2014/main" id="{CBF04558-2350-D94F-A474-BA84595F67D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04462" name="Oval 18">
                <a:extLst>
                  <a:ext uri="{FF2B5EF4-FFF2-40B4-BE49-F238E27FC236}">
                    <a16:creationId xmlns:a16="http://schemas.microsoft.com/office/drawing/2014/main" id="{F60261A0-6DDA-FA4D-8D1B-E6FC36F099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4463" name="Oval 19">
                <a:extLst>
                  <a:ext uri="{FF2B5EF4-FFF2-40B4-BE49-F238E27FC236}">
                    <a16:creationId xmlns:a16="http://schemas.microsoft.com/office/drawing/2014/main" id="{4BEACC21-436F-BD49-AF2C-26CFE38E58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4464" name="Oval 20">
                <a:extLst>
                  <a:ext uri="{FF2B5EF4-FFF2-40B4-BE49-F238E27FC236}">
                    <a16:creationId xmlns:a16="http://schemas.microsoft.com/office/drawing/2014/main" id="{51E755A7-87BB-3F4D-B145-0294B63804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4465" name="Oval 21">
                <a:extLst>
                  <a:ext uri="{FF2B5EF4-FFF2-40B4-BE49-F238E27FC236}">
                    <a16:creationId xmlns:a16="http://schemas.microsoft.com/office/drawing/2014/main" id="{A07E86C7-A7A1-9A43-9A20-BC351C10FD4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04458" name="Text Box 22">
              <a:extLst>
                <a:ext uri="{FF2B5EF4-FFF2-40B4-BE49-F238E27FC236}">
                  <a16:creationId xmlns:a16="http://schemas.microsoft.com/office/drawing/2014/main" id="{5F499E38-ECA2-4245-B15E-E11F1A1C1B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A1</a:t>
              </a:r>
            </a:p>
          </p:txBody>
        </p:sp>
        <p:sp>
          <p:nvSpPr>
            <p:cNvPr id="104459" name="Text Box 23">
              <a:extLst>
                <a:ext uri="{FF2B5EF4-FFF2-40B4-BE49-F238E27FC236}">
                  <a16:creationId xmlns:a16="http://schemas.microsoft.com/office/drawing/2014/main" id="{AADE7326-2B2B-E945-95D8-BD76DFD582B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A3</a:t>
              </a:r>
            </a:p>
          </p:txBody>
        </p:sp>
        <p:sp>
          <p:nvSpPr>
            <p:cNvPr id="104460" name="Text Box 24">
              <a:extLst>
                <a:ext uri="{FF2B5EF4-FFF2-40B4-BE49-F238E27FC236}">
                  <a16:creationId xmlns:a16="http://schemas.microsoft.com/office/drawing/2014/main" id="{A4577952-7AFC-FA42-A8BC-956973625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A5</a:t>
              </a:r>
            </a:p>
          </p:txBody>
        </p:sp>
        <p:sp>
          <p:nvSpPr>
            <p:cNvPr id="104461" name="Text Box 25">
              <a:extLst>
                <a:ext uri="{FF2B5EF4-FFF2-40B4-BE49-F238E27FC236}">
                  <a16:creationId xmlns:a16="http://schemas.microsoft.com/office/drawing/2014/main" id="{EA8A6E76-3D82-5843-91FD-6034C7A26D3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A7</a:t>
              </a:r>
            </a:p>
          </p:txBody>
        </p:sp>
      </p:grpSp>
      <p:sp>
        <p:nvSpPr>
          <p:cNvPr id="104452" name="Text Box 26">
            <a:extLst>
              <a:ext uri="{FF2B5EF4-FFF2-40B4-BE49-F238E27FC236}">
                <a16:creationId xmlns:a16="http://schemas.microsoft.com/office/drawing/2014/main" id="{4ADBC97C-9199-894D-A44E-F6F8149D30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1509470"/>
            <a:ext cx="3924898" cy="332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0" lang="en-US" altLang="en-US" sz="2000" dirty="0">
                <a:latin typeface="+mn-lt"/>
              </a:rPr>
              <a:t>A0, A1, A2, ... are contiguous blocks of data of a file</a:t>
            </a:r>
          </a:p>
          <a:p>
            <a:pPr eaLnBrk="1" hangingPunct="1">
              <a:spcBef>
                <a:spcPct val="50000"/>
              </a:spcBef>
            </a:pPr>
            <a:r>
              <a:rPr kumimoji="0" lang="en-US" altLang="en-US" sz="2000" dirty="0">
                <a:latin typeface="+mn-lt"/>
              </a:rPr>
              <a:t> Provides balanced I/O of disk drives –throughput ~doubles</a:t>
            </a:r>
          </a:p>
          <a:p>
            <a:pPr>
              <a:spcBef>
                <a:spcPct val="50000"/>
              </a:spcBef>
            </a:pPr>
            <a:r>
              <a:rPr kumimoji="0" lang="en-US" altLang="en-US" sz="2000" dirty="0">
                <a:latin typeface="+mn-lt"/>
              </a:rPr>
              <a:t> Any disk failure will be catastrophic and MTTF reduces by a factor of 2  </a:t>
            </a:r>
          </a:p>
          <a:p>
            <a:pPr>
              <a:spcBef>
                <a:spcPct val="50000"/>
              </a:spcBef>
              <a:buNone/>
            </a:pPr>
            <a:r>
              <a:rPr kumimoji="0" lang="en-AU" altLang="en-US" sz="2000" dirty="0">
                <a:solidFill>
                  <a:srgbClr val="FF0000"/>
                </a:solidFill>
                <a:latin typeface="+mn-lt"/>
              </a:rPr>
              <a:t>Higher throughput at the cost of increased vulnerability to failures</a:t>
            </a:r>
            <a:endParaRPr kumimoji="0" lang="en-US" altLang="en-US" sz="200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104453" name="Text Box 28">
            <a:extLst>
              <a:ext uri="{FF2B5EF4-FFF2-40B4-BE49-F238E27FC236}">
                <a16:creationId xmlns:a16="http://schemas.microsoft.com/office/drawing/2014/main" id="{9C94295B-26CE-6449-A600-88FF9D9D94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137" y="5811882"/>
            <a:ext cx="8443146" cy="747897"/>
          </a:xfrm>
          <a:prstGeom prst="rect">
            <a:avLst/>
          </a:prstGeom>
          <a:noFill/>
          <a:ln w="12700" cap="sq">
            <a:solidFill>
              <a:srgbClr val="0000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altLang="en-US" sz="2000" dirty="0">
                <a:latin typeface="Helvetica" pitchFamily="2" charset="0"/>
              </a:rPr>
              <a:t> A means Block (4K or 8K bytes of storage)</a:t>
            </a:r>
          </a:p>
          <a:p>
            <a:pPr>
              <a:lnSpc>
                <a:spcPct val="80000"/>
              </a:lnSpc>
              <a:spcBef>
                <a:spcPct val="50000"/>
              </a:spcBef>
              <a:buNone/>
            </a:pPr>
            <a:endParaRPr lang="en-US" altLang="en-US" sz="2000" dirty="0">
              <a:latin typeface="Helvetica" pitchFamily="2" charset="0"/>
            </a:endParaRPr>
          </a:p>
        </p:txBody>
      </p:sp>
      <p:sp>
        <p:nvSpPr>
          <p:cNvPr id="104454" name="Text Box 29">
            <a:extLst>
              <a:ext uri="{FF2B5EF4-FFF2-40B4-BE49-F238E27FC236}">
                <a16:creationId xmlns:a16="http://schemas.microsoft.com/office/drawing/2014/main" id="{0BD93AD0-06AD-5042-B1E3-25F10869CE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19603" y="3779960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Disk1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04455" name="Text Box 30">
            <a:extLst>
              <a:ext uri="{FF2B5EF4-FFF2-40B4-BE49-F238E27FC236}">
                <a16:creationId xmlns:a16="http://schemas.microsoft.com/office/drawing/2014/main" id="{59548A7E-93B3-E542-915D-05B87288FF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6653" y="3805360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Disk2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074D988-5C28-9D4E-ABD5-0E515C612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RAID 0 (Block level Striping)</a:t>
            </a:r>
            <a:endParaRPr lang="en-US" dirty="0"/>
          </a:p>
        </p:txBody>
      </p:sp>
      <p:sp>
        <p:nvSpPr>
          <p:cNvPr id="34" name="Text Box 28">
            <a:extLst>
              <a:ext uri="{FF2B5EF4-FFF2-40B4-BE49-F238E27FC236}">
                <a16:creationId xmlns:a16="http://schemas.microsoft.com/office/drawing/2014/main" id="{45A694CB-C4F2-3348-AF7D-859575BA58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137" y="6159729"/>
            <a:ext cx="6562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>
                <a:latin typeface="Helvetica" pitchFamily="2" charset="0"/>
              </a:rPr>
              <a:t> MTTF = Mean Time To Failure</a:t>
            </a:r>
          </a:p>
        </p:txBody>
      </p:sp>
    </p:spTree>
    <p:extLst>
      <p:ext uri="{BB962C8B-B14F-4D97-AF65-F5344CB8AC3E}">
        <p14:creationId xmlns:p14="http://schemas.microsoft.com/office/powerpoint/2010/main" val="1940149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2">
            <a:extLst>
              <a:ext uri="{FF2B5EF4-FFF2-40B4-BE49-F238E27FC236}">
                <a16:creationId xmlns:a16="http://schemas.microsoft.com/office/drawing/2014/main" id="{CF95C15F-1558-AC4C-8854-996CF1CCA8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latin typeface="Helvetica" pitchFamily="2" charset="0"/>
                <a:ea typeface="ＭＳ Ｐゴシック" panose="020B0600070205080204" pitchFamily="34" charset="-128"/>
              </a:rPr>
              <a:t>RAID 1 (mirroring)</a:t>
            </a:r>
          </a:p>
        </p:txBody>
      </p:sp>
      <p:grpSp>
        <p:nvGrpSpPr>
          <p:cNvPr id="106498" name="Group 3">
            <a:extLst>
              <a:ext uri="{FF2B5EF4-FFF2-40B4-BE49-F238E27FC236}">
                <a16:creationId xmlns:a16="http://schemas.microsoft.com/office/drawing/2014/main" id="{D472B94D-1D35-2046-8A67-4BB0FD14A60F}"/>
              </a:ext>
            </a:extLst>
          </p:cNvPr>
          <p:cNvGrpSpPr>
            <a:grpSpLocks/>
          </p:cNvGrpSpPr>
          <p:nvPr/>
        </p:nvGrpSpPr>
        <p:grpSpPr bwMode="auto">
          <a:xfrm>
            <a:off x="942975" y="1725613"/>
            <a:ext cx="1008063" cy="2808287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6516" name="AutoShape 4">
              <a:extLst>
                <a:ext uri="{FF2B5EF4-FFF2-40B4-BE49-F238E27FC236}">
                  <a16:creationId xmlns:a16="http://schemas.microsoft.com/office/drawing/2014/main" id="{DF5AA160-EDC9-0F4E-A306-AF03A4E9C5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06517" name="Group 5">
              <a:extLst>
                <a:ext uri="{FF2B5EF4-FFF2-40B4-BE49-F238E27FC236}">
                  <a16:creationId xmlns:a16="http://schemas.microsoft.com/office/drawing/2014/main" id="{652B33E7-839B-AB4E-9B4F-63D95060336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06522" name="Oval 6">
                <a:extLst>
                  <a:ext uri="{FF2B5EF4-FFF2-40B4-BE49-F238E27FC236}">
                    <a16:creationId xmlns:a16="http://schemas.microsoft.com/office/drawing/2014/main" id="{D4AFF093-80F0-B140-B1A6-B4285BB1CE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6523" name="Oval 7">
                <a:extLst>
                  <a:ext uri="{FF2B5EF4-FFF2-40B4-BE49-F238E27FC236}">
                    <a16:creationId xmlns:a16="http://schemas.microsoft.com/office/drawing/2014/main" id="{1A978963-9E6F-724B-8826-DCFEDDFA28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6524" name="Oval 8">
                <a:extLst>
                  <a:ext uri="{FF2B5EF4-FFF2-40B4-BE49-F238E27FC236}">
                    <a16:creationId xmlns:a16="http://schemas.microsoft.com/office/drawing/2014/main" id="{6315E279-B34A-DA49-B416-6181EDA0AD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6525" name="Oval 9">
                <a:extLst>
                  <a:ext uri="{FF2B5EF4-FFF2-40B4-BE49-F238E27FC236}">
                    <a16:creationId xmlns:a16="http://schemas.microsoft.com/office/drawing/2014/main" id="{C08807C2-6A99-864C-890B-988929259E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06518" name="Text Box 10">
              <a:extLst>
                <a:ext uri="{FF2B5EF4-FFF2-40B4-BE49-F238E27FC236}">
                  <a16:creationId xmlns:a16="http://schemas.microsoft.com/office/drawing/2014/main" id="{4836D01A-9DBC-AB48-9AEB-3E9C3E4AD86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endParaRPr kumimoji="0" lang="en-AU" altLang="en-US" sz="120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06519" name="Text Box 11">
              <a:extLst>
                <a:ext uri="{FF2B5EF4-FFF2-40B4-BE49-F238E27FC236}">
                  <a16:creationId xmlns:a16="http://schemas.microsoft.com/office/drawing/2014/main" id="{3006F8A1-A61B-3942-8CC0-FF52EE8A98C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A1</a:t>
              </a:r>
            </a:p>
          </p:txBody>
        </p:sp>
        <p:sp>
          <p:nvSpPr>
            <p:cNvPr id="106520" name="Text Box 12">
              <a:extLst>
                <a:ext uri="{FF2B5EF4-FFF2-40B4-BE49-F238E27FC236}">
                  <a16:creationId xmlns:a16="http://schemas.microsoft.com/office/drawing/2014/main" id="{21001467-3EA4-5B4E-A57E-4C5F32AB0C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A2</a:t>
              </a:r>
            </a:p>
          </p:txBody>
        </p:sp>
        <p:sp>
          <p:nvSpPr>
            <p:cNvPr id="106521" name="Text Box 13">
              <a:extLst>
                <a:ext uri="{FF2B5EF4-FFF2-40B4-BE49-F238E27FC236}">
                  <a16:creationId xmlns:a16="http://schemas.microsoft.com/office/drawing/2014/main" id="{B8BC0CA4-3575-5240-B47A-9B7A0F7273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A3</a:t>
              </a:r>
            </a:p>
          </p:txBody>
        </p:sp>
      </p:grpSp>
      <p:sp>
        <p:nvSpPr>
          <p:cNvPr id="106499" name="Text Box 14">
            <a:extLst>
              <a:ext uri="{FF2B5EF4-FFF2-40B4-BE49-F238E27FC236}">
                <a16:creationId xmlns:a16="http://schemas.microsoft.com/office/drawing/2014/main" id="{C1B89DB1-9383-2549-82D7-6D5338A159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2850" y="2154238"/>
            <a:ext cx="4318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kumimoji="0" lang="en-US" altLang="en-US" sz="1200">
                <a:solidFill>
                  <a:schemeClr val="tx1"/>
                </a:solidFill>
                <a:latin typeface="Helvetica" pitchFamily="2" charset="0"/>
              </a:rPr>
              <a:t>A0</a:t>
            </a:r>
          </a:p>
        </p:txBody>
      </p:sp>
      <p:grpSp>
        <p:nvGrpSpPr>
          <p:cNvPr id="106500" name="Group 15">
            <a:extLst>
              <a:ext uri="{FF2B5EF4-FFF2-40B4-BE49-F238E27FC236}">
                <a16:creationId xmlns:a16="http://schemas.microsoft.com/office/drawing/2014/main" id="{DF34BDA7-05D1-8B43-852E-55333273AEB8}"/>
              </a:ext>
            </a:extLst>
          </p:cNvPr>
          <p:cNvGrpSpPr>
            <a:grpSpLocks/>
          </p:cNvGrpSpPr>
          <p:nvPr/>
        </p:nvGrpSpPr>
        <p:grpSpPr bwMode="auto">
          <a:xfrm>
            <a:off x="2816225" y="1797050"/>
            <a:ext cx="1008063" cy="2808288"/>
            <a:chOff x="1020" y="1525"/>
            <a:chExt cx="635" cy="1769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06506" name="AutoShape 16">
              <a:extLst>
                <a:ext uri="{FF2B5EF4-FFF2-40B4-BE49-F238E27FC236}">
                  <a16:creationId xmlns:a16="http://schemas.microsoft.com/office/drawing/2014/main" id="{0C9EBD5C-CFE5-FA41-ACCF-353293327E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0" y="1525"/>
              <a:ext cx="635" cy="1769"/>
            </a:xfrm>
            <a:prstGeom prst="can">
              <a:avLst>
                <a:gd name="adj" fmla="val 34965"/>
              </a:avLst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endParaRPr lang="en-AU" altLang="en-US" sz="2400">
                <a:latin typeface="Helvetica" pitchFamily="2" charset="0"/>
              </a:endParaRPr>
            </a:p>
          </p:txBody>
        </p:sp>
        <p:grpSp>
          <p:nvGrpSpPr>
            <p:cNvPr id="106507" name="Group 17">
              <a:extLst>
                <a:ext uri="{FF2B5EF4-FFF2-40B4-BE49-F238E27FC236}">
                  <a16:creationId xmlns:a16="http://schemas.microsoft.com/office/drawing/2014/main" id="{0437BFA6-9212-8A4A-AC81-C536209522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798"/>
              <a:ext cx="635" cy="815"/>
              <a:chOff x="1020" y="1798"/>
              <a:chExt cx="635" cy="815"/>
            </a:xfrm>
            <a:grpFill/>
          </p:grpSpPr>
          <p:sp>
            <p:nvSpPr>
              <p:cNvPr id="106512" name="Oval 18">
                <a:extLst>
                  <a:ext uri="{FF2B5EF4-FFF2-40B4-BE49-F238E27FC236}">
                    <a16:creationId xmlns:a16="http://schemas.microsoft.com/office/drawing/2014/main" id="{DF1A1E97-404B-8E40-8A77-01E4123530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1798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6513" name="Oval 19">
                <a:extLst>
                  <a:ext uri="{FF2B5EF4-FFF2-40B4-BE49-F238E27FC236}">
                    <a16:creationId xmlns:a16="http://schemas.microsoft.com/office/drawing/2014/main" id="{5EFFCF4F-3D32-3047-B562-4F8CB1C24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024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6514" name="Oval 20">
                <a:extLst>
                  <a:ext uri="{FF2B5EF4-FFF2-40B4-BE49-F238E27FC236}">
                    <a16:creationId xmlns:a16="http://schemas.microsoft.com/office/drawing/2014/main" id="{FFB2C621-E6F2-9D4E-988F-E537689838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432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  <p:sp>
            <p:nvSpPr>
              <p:cNvPr id="106515" name="Oval 21">
                <a:extLst>
                  <a:ext uri="{FF2B5EF4-FFF2-40B4-BE49-F238E27FC236}">
                    <a16:creationId xmlns:a16="http://schemas.microsoft.com/office/drawing/2014/main" id="{C8A01F3E-0BF5-FC49-8CD8-A61C1AC8210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20" y="2251"/>
                <a:ext cx="635" cy="181"/>
              </a:xfrm>
              <a:prstGeom prst="ellips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endParaRPr lang="en-AU" altLang="en-US" sz="2400">
                  <a:latin typeface="Helvetica" pitchFamily="2" charset="0"/>
                </a:endParaRPr>
              </a:p>
            </p:txBody>
          </p:sp>
        </p:grpSp>
        <p:sp>
          <p:nvSpPr>
            <p:cNvPr id="106508" name="Text Box 22">
              <a:extLst>
                <a:ext uri="{FF2B5EF4-FFF2-40B4-BE49-F238E27FC236}">
                  <a16:creationId xmlns:a16="http://schemas.microsoft.com/office/drawing/2014/main" id="{4AA7E885-FA5A-E74A-B919-3B4BB0B0FA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1797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A0</a:t>
              </a:r>
            </a:p>
          </p:txBody>
        </p:sp>
        <p:sp>
          <p:nvSpPr>
            <p:cNvPr id="106509" name="Text Box 23">
              <a:extLst>
                <a:ext uri="{FF2B5EF4-FFF2-40B4-BE49-F238E27FC236}">
                  <a16:creationId xmlns:a16="http://schemas.microsoft.com/office/drawing/2014/main" id="{671381A5-761F-8B4D-9F79-0170948EF5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024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A1</a:t>
              </a:r>
            </a:p>
          </p:txBody>
        </p:sp>
        <p:sp>
          <p:nvSpPr>
            <p:cNvPr id="106510" name="Text Box 24">
              <a:extLst>
                <a:ext uri="{FF2B5EF4-FFF2-40B4-BE49-F238E27FC236}">
                  <a16:creationId xmlns:a16="http://schemas.microsoft.com/office/drawing/2014/main" id="{29C242C1-BDBC-2C44-836E-5DF44630355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251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A2</a:t>
              </a:r>
            </a:p>
          </p:txBody>
        </p:sp>
        <p:sp>
          <p:nvSpPr>
            <p:cNvPr id="106511" name="Text Box 25">
              <a:extLst>
                <a:ext uri="{FF2B5EF4-FFF2-40B4-BE49-F238E27FC236}">
                  <a16:creationId xmlns:a16="http://schemas.microsoft.com/office/drawing/2014/main" id="{226144DD-1A87-3542-81EF-B419E83CDCF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02" y="2432"/>
              <a:ext cx="272" cy="17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kumimoji="0" lang="en-US" altLang="en-US" sz="1200">
                  <a:solidFill>
                    <a:schemeClr val="tx1"/>
                  </a:solidFill>
                  <a:latin typeface="Helvetica" pitchFamily="2" charset="0"/>
                </a:rPr>
                <a:t>A3</a:t>
              </a:r>
            </a:p>
          </p:txBody>
        </p:sp>
      </p:grpSp>
      <p:sp>
        <p:nvSpPr>
          <p:cNvPr id="106501" name="Text Box 26">
            <a:extLst>
              <a:ext uri="{FF2B5EF4-FFF2-40B4-BE49-F238E27FC236}">
                <a16:creationId xmlns:a16="http://schemas.microsoft.com/office/drawing/2014/main" id="{DDAF8448-9B16-F545-B125-A788E489A8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7788" y="1573213"/>
            <a:ext cx="3311525" cy="397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marL="285750" indent="-285750">
              <a:spcBef>
                <a:spcPct val="50000"/>
              </a:spcBef>
            </a:pPr>
            <a:r>
              <a:rPr kumimoji="0" lang="en-US" altLang="en-US" sz="1800" dirty="0">
                <a:latin typeface="Helvetica" pitchFamily="2" charset="0"/>
              </a:rPr>
              <a:t>Provides higher read throughput but lower write throughput (</a:t>
            </a:r>
            <a:r>
              <a:rPr kumimoji="0" lang="en-US" altLang="en-US" sz="1800" dirty="0">
                <a:solidFill>
                  <a:srgbClr val="FF0000"/>
                </a:solidFill>
                <a:latin typeface="Helvetica" pitchFamily="2" charset="0"/>
              </a:rPr>
              <a:t>half</a:t>
            </a:r>
            <a:r>
              <a:rPr kumimoji="0" lang="en-US" altLang="en-US" sz="1800" dirty="0">
                <a:latin typeface="Helvetica" pitchFamily="2" charset="0"/>
              </a:rPr>
              <a:t> of the total speed –i.e. single disk speed) </a:t>
            </a:r>
          </a:p>
          <a:p>
            <a:pPr marL="285750" indent="-285750">
              <a:spcBef>
                <a:spcPct val="50000"/>
              </a:spcBef>
            </a:pPr>
            <a:r>
              <a:rPr kumimoji="0" lang="en-US" altLang="en-US" sz="1800" dirty="0">
                <a:solidFill>
                  <a:srgbClr val="FF0000"/>
                </a:solidFill>
                <a:latin typeface="Helvetica" pitchFamily="2" charset="0"/>
              </a:rPr>
              <a:t>Half</a:t>
            </a:r>
            <a:r>
              <a:rPr kumimoji="0" lang="en-US" altLang="en-US" sz="1800" dirty="0">
                <a:latin typeface="Helvetica" pitchFamily="2" charset="0"/>
              </a:rPr>
              <a:t> storage utilization.</a:t>
            </a:r>
          </a:p>
          <a:p>
            <a:pPr marL="285750" indent="-285750">
              <a:spcBef>
                <a:spcPct val="50000"/>
              </a:spcBef>
            </a:pPr>
            <a:r>
              <a:rPr kumimoji="0" lang="en-US" altLang="en-US" sz="1800" dirty="0">
                <a:latin typeface="Helvetica" pitchFamily="2" charset="0"/>
              </a:rPr>
              <a:t>MTTF  increases substantially (quadratic improvement –i.e. MTTF</a:t>
            </a:r>
            <a:r>
              <a:rPr kumimoji="0" lang="en-US" altLang="en-US" sz="2400" baseline="30000" dirty="0">
                <a:solidFill>
                  <a:srgbClr val="FF0000"/>
                </a:solidFill>
                <a:latin typeface="Helvetica" pitchFamily="2" charset="0"/>
              </a:rPr>
              <a:t>2</a:t>
            </a:r>
            <a:r>
              <a:rPr kumimoji="0" lang="en-US" altLang="en-US" sz="1800" dirty="0">
                <a:latin typeface="Helvetica" pitchFamily="2" charset="0"/>
              </a:rPr>
              <a:t>!)</a:t>
            </a:r>
          </a:p>
          <a:p>
            <a:pPr>
              <a:spcBef>
                <a:spcPct val="50000"/>
              </a:spcBef>
              <a:buNone/>
            </a:pPr>
            <a:r>
              <a:rPr kumimoji="0" lang="en-US" altLang="en-US" sz="1800" b="1" dirty="0">
                <a:latin typeface="Helvetica" pitchFamily="2" charset="0"/>
              </a:rPr>
              <a:t>Continues to operate as long as 1 disk is functional </a:t>
            </a:r>
          </a:p>
          <a:p>
            <a:pPr eaLnBrk="1" hangingPunct="1">
              <a:spcBef>
                <a:spcPct val="50000"/>
              </a:spcBef>
              <a:buFontTx/>
              <a:buNone/>
            </a:pPr>
            <a:endParaRPr kumimoji="0" lang="en-US" altLang="en-US" sz="1800" dirty="0">
              <a:latin typeface="Helvetica" pitchFamily="2" charset="0"/>
            </a:endParaRPr>
          </a:p>
        </p:txBody>
      </p:sp>
      <p:sp>
        <p:nvSpPr>
          <p:cNvPr id="106503" name="Text Box 29">
            <a:extLst>
              <a:ext uri="{FF2B5EF4-FFF2-40B4-BE49-F238E27FC236}">
                <a16:creationId xmlns:a16="http://schemas.microsoft.com/office/drawing/2014/main" id="{E8471800-7618-7644-AE44-616CBAEF4B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4900" y="3962400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Disk1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106504" name="Text Box 30">
            <a:extLst>
              <a:ext uri="{FF2B5EF4-FFF2-40B4-BE49-F238E27FC236}">
                <a16:creationId xmlns:a16="http://schemas.microsoft.com/office/drawing/2014/main" id="{9CE22422-B6B6-C04E-AF81-4E920E5AFF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73375" y="3987800"/>
            <a:ext cx="7715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AU" altLang="en-US" sz="1800">
                <a:solidFill>
                  <a:schemeClr val="bg2"/>
                </a:solidFill>
                <a:latin typeface="Helvetica" pitchFamily="2" charset="0"/>
              </a:rPr>
              <a:t>Disk2</a:t>
            </a:r>
            <a:endParaRPr lang="en-AU" altLang="en-US" sz="1800">
              <a:latin typeface="Helvetica" pitchFamily="2" charset="0"/>
            </a:endParaRPr>
          </a:p>
        </p:txBody>
      </p:sp>
      <p:sp>
        <p:nvSpPr>
          <p:cNvPr id="31" name="Text Box 28">
            <a:extLst>
              <a:ext uri="{FF2B5EF4-FFF2-40B4-BE49-F238E27FC236}">
                <a16:creationId xmlns:a16="http://schemas.microsoft.com/office/drawing/2014/main" id="{EBB1F634-614D-D446-B693-34218A5C38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137" y="5811882"/>
            <a:ext cx="8443146" cy="747897"/>
          </a:xfrm>
          <a:prstGeom prst="rect">
            <a:avLst/>
          </a:prstGeom>
          <a:noFill/>
          <a:ln w="12700" cap="sq">
            <a:solidFill>
              <a:srgbClr val="000000"/>
            </a:solidFill>
            <a:miter lim="800000"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altLang="en-US" sz="2000" dirty="0">
                <a:latin typeface="Helvetica" pitchFamily="2" charset="0"/>
              </a:rPr>
              <a:t> A means Block (4K or 8K bytes of storage)</a:t>
            </a:r>
          </a:p>
          <a:p>
            <a:pPr>
              <a:lnSpc>
                <a:spcPct val="80000"/>
              </a:lnSpc>
              <a:spcBef>
                <a:spcPct val="50000"/>
              </a:spcBef>
              <a:buNone/>
            </a:pPr>
            <a:endParaRPr lang="en-US" altLang="en-US" sz="2000" dirty="0">
              <a:latin typeface="Helvetica" pitchFamily="2" charset="0"/>
            </a:endParaRPr>
          </a:p>
        </p:txBody>
      </p:sp>
      <p:sp>
        <p:nvSpPr>
          <p:cNvPr id="32" name="Text Box 28">
            <a:extLst>
              <a:ext uri="{FF2B5EF4-FFF2-40B4-BE49-F238E27FC236}">
                <a16:creationId xmlns:a16="http://schemas.microsoft.com/office/drawing/2014/main" id="{116604BA-A094-7347-A981-5DF853F7A9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1137" y="6159729"/>
            <a:ext cx="6562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>
                <a:latin typeface="Helvetica" pitchFamily="2" charset="0"/>
              </a:rPr>
              <a:t> MTTF = Mean Time To Failure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6CE47D-CEF1-D648-A541-F4B91906190B}"/>
              </a:ext>
            </a:extLst>
          </p:cNvPr>
          <p:cNvSpPr txBox="1"/>
          <p:nvPr/>
        </p:nvSpPr>
        <p:spPr>
          <a:xfrm>
            <a:off x="4464819" y="5174199"/>
            <a:ext cx="4004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Calculation of MTTF values – in tutorials</a:t>
            </a:r>
          </a:p>
        </p:txBody>
      </p:sp>
    </p:spTree>
    <p:extLst>
      <p:ext uri="{BB962C8B-B14F-4D97-AF65-F5344CB8AC3E}">
        <p14:creationId xmlns:p14="http://schemas.microsoft.com/office/powerpoint/2010/main" val="546390396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BCAD9863-0434-44F9-A667-B8B16E2A364F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 Patterns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634621EA-2EBA-413F-838D-A55D20DCED68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-Layout B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C8CA260C-D61C-4B41-82A3-DC26F36DCC6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0C26A48D83E246BCC180686CF30DBF" ma:contentTypeVersion="10" ma:contentTypeDescription="Create a new document." ma:contentTypeScope="" ma:versionID="f5fb637efab97b422617e6128cfefb55">
  <xsd:schema xmlns:xsd="http://www.w3.org/2001/XMLSchema" xmlns:xs="http://www.w3.org/2001/XMLSchema" xmlns:p="http://schemas.microsoft.com/office/2006/metadata/properties" xmlns:ns3="149c9475-b3c6-4a4d-b863-18cafd376046" xmlns:ns4="42c67906-633c-464e-8a7c-44fa02feb595" targetNamespace="http://schemas.microsoft.com/office/2006/metadata/properties" ma:root="true" ma:fieldsID="895bc302b95148f97059786eaf738e2d" ns3:_="" ns4:_="">
    <xsd:import namespace="149c9475-b3c6-4a4d-b863-18cafd376046"/>
    <xsd:import namespace="42c67906-633c-464e-8a7c-44fa02feb59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9c9475-b3c6-4a4d-b863-18cafd37604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c67906-633c-464e-8a7c-44fa02feb5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3B11E67-18BF-4814-AA0E-FEE043F702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9c9475-b3c6-4a4d-b863-18cafd376046"/>
    <ds:schemaRef ds:uri="42c67906-633c-464e-8a7c-44fa02feb5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808BBE-B09E-4051-BDC7-5E4C9BD7B3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07807C-512F-477E-9759-255DD4FFE893}">
  <ds:schemaRefs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microsoft.com/office/2006/metadata/properties"/>
    <ds:schemaRef ds:uri="42c67906-633c-464e-8a7c-44fa02feb595"/>
    <ds:schemaRef ds:uri="http://purl.org/dc/dcmitype/"/>
    <ds:schemaRef ds:uri="http://schemas.openxmlformats.org/package/2006/metadata/core-properties"/>
    <ds:schemaRef ds:uri="149c9475-b3c6-4a4d-b863-18cafd376046"/>
    <ds:schemaRef ds:uri="http://purl.org/dc/elements/1.1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University of Melbourne</Template>
  <TotalTime>49762</TotalTime>
  <Words>2746</Words>
  <Application>Microsoft Macintosh PowerPoint</Application>
  <PresentationFormat>On-screen Show (4:3)</PresentationFormat>
  <Paragraphs>528</Paragraphs>
  <Slides>33</Slides>
  <Notes>26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Calibri</vt:lpstr>
      <vt:lpstr>Cambria Math</vt:lpstr>
      <vt:lpstr>Georgia</vt:lpstr>
      <vt:lpstr>Helvetica</vt:lpstr>
      <vt:lpstr>Times New Roman</vt:lpstr>
      <vt:lpstr>University of Melbourne</vt:lpstr>
      <vt:lpstr>University of Melbourne Patterns</vt:lpstr>
      <vt:lpstr>University of Melbourne-Layout B</vt:lpstr>
      <vt:lpstr>Equation</vt:lpstr>
      <vt:lpstr>COMP90050  Advanced Database Systems</vt:lpstr>
      <vt:lpstr>Core Concepts of Database management system </vt:lpstr>
      <vt:lpstr>Fault Tolerance</vt:lpstr>
      <vt:lpstr>Some statistics first!</vt:lpstr>
      <vt:lpstr>PowerPoint Presentation</vt:lpstr>
      <vt:lpstr>A system’s lifecycle</vt:lpstr>
      <vt:lpstr>Fault tolerance by RAID</vt:lpstr>
      <vt:lpstr>RAID 0 (Block level Striping)</vt:lpstr>
      <vt:lpstr>RAID 1 (mirroring)</vt:lpstr>
      <vt:lpstr>RAID 2 (bit level striping)</vt:lpstr>
      <vt:lpstr>RAID 3 (Byte level striping)</vt:lpstr>
      <vt:lpstr>RAID 4 (Block level level striping)</vt:lpstr>
      <vt:lpstr>RAID 5 with 3 disks (Block level striping)</vt:lpstr>
      <vt:lpstr>RAID 6 (Block level level striping)</vt:lpstr>
      <vt:lpstr> Fault Tolerance by voting</vt:lpstr>
      <vt:lpstr> Fault Tolerance ...</vt:lpstr>
      <vt:lpstr> Fault Tolerance ...</vt:lpstr>
      <vt:lpstr> Fault Tolerance for disks</vt:lpstr>
      <vt:lpstr> Availability of failvote systems</vt:lpstr>
      <vt:lpstr>Fault tolerance with repair</vt:lpstr>
      <vt:lpstr>Fault tolerance of a supermodule with repair</vt:lpstr>
      <vt:lpstr>Communication reliability</vt:lpstr>
      <vt:lpstr>Communication reliability</vt:lpstr>
      <vt:lpstr>Communication reliability</vt:lpstr>
      <vt:lpstr>Communication reliability</vt:lpstr>
      <vt:lpstr>Communication reliability</vt:lpstr>
      <vt:lpstr>Communication reliability</vt:lpstr>
      <vt:lpstr>Communication reliability</vt:lpstr>
      <vt:lpstr>Communication reliability</vt:lpstr>
      <vt:lpstr>Communication reliability</vt:lpstr>
      <vt:lpstr>Communication reliability</vt:lpstr>
      <vt:lpstr>Communication reliability</vt:lpstr>
      <vt:lpstr>Communication reliability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 B  with image </dc:title>
  <dc:creator>Farhana Choudhury</dc:creator>
  <cp:lastModifiedBy>Farhana Choudhury</cp:lastModifiedBy>
  <cp:revision>104</cp:revision>
  <dcterms:created xsi:type="dcterms:W3CDTF">2020-12-03T11:09:26Z</dcterms:created>
  <dcterms:modified xsi:type="dcterms:W3CDTF">2023-06-06T00:19:55Z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0x0101008C0C26A48D83E246BCC180686CF30DBF</vt:lpwstr>
  </property>
</Properties>
</file>

<file path=docProps/thumbnail.jpeg>
</file>